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4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1143000" y="685800"/>
            <a:ext cx="4572000" cy="3429000"/>
          </a:xfrm>
          <a:prstGeom prst="rect">
            <a:avLst/>
          </a:prstGeom>
        </p:spPr>
        <p:txBody>
          <a:bodyPr/>
          <a:lstStyle/>
          <a:p>
            <a:endParaRPr/>
          </a:p>
        </p:txBody>
      </p:sp>
      <p:sp>
        <p:nvSpPr>
          <p:cNvPr id="115" name="Shape 1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Helvetica Neue"/>
      </a:defRPr>
    </a:lvl1pPr>
    <a:lvl2pPr indent="228600" latinLnBrk="0">
      <a:spcBef>
        <a:spcPts val="400"/>
      </a:spcBef>
      <a:defRPr sz="1200">
        <a:latin typeface="+mn-lt"/>
        <a:ea typeface="+mn-ea"/>
        <a:cs typeface="+mn-cs"/>
        <a:sym typeface="Helvetica Neue"/>
      </a:defRPr>
    </a:lvl2pPr>
    <a:lvl3pPr indent="457200" latinLnBrk="0">
      <a:spcBef>
        <a:spcPts val="400"/>
      </a:spcBef>
      <a:defRPr sz="1200">
        <a:latin typeface="+mn-lt"/>
        <a:ea typeface="+mn-ea"/>
        <a:cs typeface="+mn-cs"/>
        <a:sym typeface="Helvetica Neue"/>
      </a:defRPr>
    </a:lvl3pPr>
    <a:lvl4pPr indent="685800" latinLnBrk="0">
      <a:spcBef>
        <a:spcPts val="400"/>
      </a:spcBef>
      <a:defRPr sz="1200">
        <a:latin typeface="+mn-lt"/>
        <a:ea typeface="+mn-ea"/>
        <a:cs typeface="+mn-cs"/>
        <a:sym typeface="Helvetica Neue"/>
      </a:defRPr>
    </a:lvl4pPr>
    <a:lvl5pPr indent="914400" latinLnBrk="0">
      <a:spcBef>
        <a:spcPts val="400"/>
      </a:spcBef>
      <a:defRPr sz="1200">
        <a:latin typeface="+mn-lt"/>
        <a:ea typeface="+mn-ea"/>
        <a:cs typeface="+mn-cs"/>
        <a:sym typeface="Helvetica Neue"/>
      </a:defRPr>
    </a:lvl5pPr>
    <a:lvl6pPr indent="1143000" latinLnBrk="0">
      <a:spcBef>
        <a:spcPts val="400"/>
      </a:spcBef>
      <a:defRPr sz="1200">
        <a:latin typeface="+mn-lt"/>
        <a:ea typeface="+mn-ea"/>
        <a:cs typeface="+mn-cs"/>
        <a:sym typeface="Helvetica Neue"/>
      </a:defRPr>
    </a:lvl6pPr>
    <a:lvl7pPr indent="1371600" latinLnBrk="0">
      <a:spcBef>
        <a:spcPts val="400"/>
      </a:spcBef>
      <a:defRPr sz="1200">
        <a:latin typeface="+mn-lt"/>
        <a:ea typeface="+mn-ea"/>
        <a:cs typeface="+mn-cs"/>
        <a:sym typeface="Helvetica Neue"/>
      </a:defRPr>
    </a:lvl7pPr>
    <a:lvl8pPr indent="1600200" latinLnBrk="0">
      <a:spcBef>
        <a:spcPts val="400"/>
      </a:spcBef>
      <a:defRPr sz="1200">
        <a:latin typeface="+mn-lt"/>
        <a:ea typeface="+mn-ea"/>
        <a:cs typeface="+mn-cs"/>
        <a:sym typeface="Helvetica Neue"/>
      </a:defRPr>
    </a:lvl8pPr>
    <a:lvl9pPr indent="1828800" latinLnBrk="0">
      <a:spcBef>
        <a:spcPts val="400"/>
      </a:spcBef>
      <a:defRPr sz="1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Title Text"/>
          <p:cNvSpPr>
            <a:spLocks noGrp="1"/>
          </p:cNvSpPr>
          <p:nvPr>
            <p:ph type="title"/>
          </p:nvPr>
        </p:nvSpPr>
        <p:spPr>
          <a:prstGeom prst="rect">
            <a:avLst/>
          </a:prstGeom>
        </p:spPr>
        <p:txBody>
          <a:bodyPr/>
          <a:lstStyle/>
          <a:p>
            <a:r>
              <a:t>Title Text</a:t>
            </a:r>
          </a:p>
        </p:txBody>
      </p:sp>
      <p:sp>
        <p:nvSpPr>
          <p:cNvPr id="12"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88" name="Title Text"/>
          <p:cNvSpPr>
            <a:spLocks noGrp="1"/>
          </p:cNvSpPr>
          <p:nvPr>
            <p:ph type="title"/>
          </p:nvPr>
        </p:nvSpPr>
        <p:spPr>
          <a:prstGeom prst="rect">
            <a:avLst/>
          </a:prstGeom>
        </p:spPr>
        <p:txBody>
          <a:bodyPr/>
          <a:lstStyle/>
          <a:p>
            <a:r>
              <a:t>Title Text</a:t>
            </a:r>
          </a:p>
        </p:txBody>
      </p:sp>
      <p:sp>
        <p:nvSpPr>
          <p:cNvPr id="8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97" name="Title Text"/>
          <p:cNvSpPr>
            <a:spLocks noGrp="1"/>
          </p:cNvSpPr>
          <p:nvPr>
            <p:ph type="title"/>
          </p:nvPr>
        </p:nvSpPr>
        <p:spPr>
          <a:prstGeom prst="rect">
            <a:avLst/>
          </a:prstGeom>
        </p:spPr>
        <p:txBody>
          <a:bodyPr/>
          <a:lstStyle/>
          <a:p>
            <a:r>
              <a:t>Title Text</a:t>
            </a:r>
          </a:p>
        </p:txBody>
      </p:sp>
      <p:sp>
        <p:nvSpPr>
          <p:cNvPr id="98"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06" name="Title Text"/>
          <p:cNvSpPr>
            <a:spLocks noGrp="1"/>
          </p:cNvSpPr>
          <p:nvPr>
            <p:ph type="title"/>
          </p:nvPr>
        </p:nvSpPr>
        <p:spPr>
          <a:prstGeom prst="rect">
            <a:avLst/>
          </a:prstGeom>
        </p:spPr>
        <p:txBody>
          <a:bodyPr/>
          <a:lstStyle/>
          <a:p>
            <a:r>
              <a:t>Title Text</a:t>
            </a:r>
          </a:p>
        </p:txBody>
      </p:sp>
      <p:sp>
        <p:nvSpPr>
          <p:cNvPr id="10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0" name="Rectangle"/>
          <p:cNvSpPr/>
          <p:nvPr/>
        </p:nvSpPr>
        <p:spPr>
          <a:xfrm>
            <a:off x="-6350" y="-12700"/>
            <a:ext cx="241300" cy="6883400"/>
          </a:xfrm>
          <a:prstGeom prst="rect">
            <a:avLst/>
          </a:prstGeom>
          <a:solidFill>
            <a:srgbClr val="0433FF"/>
          </a:solidFill>
          <a:ln w="12700">
            <a:miter lim="400000"/>
          </a:ln>
        </p:spPr>
        <p:txBody>
          <a:bodyPr lIns="45719" rIns="45719"/>
          <a:lstStyle/>
          <a:p>
            <a:endParaRPr/>
          </a:p>
        </p:txBody>
      </p:sp>
      <p:sp>
        <p:nvSpPr>
          <p:cNvPr id="2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8" name="Rectangle"/>
          <p:cNvSpPr/>
          <p:nvPr/>
        </p:nvSpPr>
        <p:spPr>
          <a:xfrm>
            <a:off x="-6350" y="-12700"/>
            <a:ext cx="241300" cy="6883400"/>
          </a:xfrm>
          <a:prstGeom prst="rect">
            <a:avLst/>
          </a:prstGeom>
          <a:solidFill>
            <a:srgbClr val="0433FF"/>
          </a:solidFill>
          <a:ln w="12700">
            <a:miter lim="400000"/>
          </a:ln>
        </p:spPr>
        <p:txBody>
          <a:bodyPr lIns="45719" rIns="45719"/>
          <a:lstStyle/>
          <a:p>
            <a:endParaRPr/>
          </a:p>
        </p:txBody>
      </p:sp>
      <p:sp>
        <p:nvSpPr>
          <p:cNvPr id="29" name="Slide Number"/>
          <p:cNvSpPr>
            <a:spLocks noGrp="1"/>
          </p:cNvSpPr>
          <p:nvPr>
            <p:ph type="sldNum" sz="quarter" idx="2"/>
          </p:nvPr>
        </p:nvSpPr>
        <p:spPr>
          <a:xfrm>
            <a:off x="44196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6" name="Title Text"/>
          <p:cNvSpPr>
            <a:spLocks noGrp="1"/>
          </p:cNvSpPr>
          <p:nvPr>
            <p:ph type="title"/>
          </p:nvPr>
        </p:nvSpPr>
        <p:spPr>
          <a:prstGeom prst="rect">
            <a:avLst/>
          </a:prstGeom>
        </p:spPr>
        <p:txBody>
          <a:bodyPr/>
          <a:lstStyle/>
          <a:p>
            <a:r>
              <a:t>Title Text</a:t>
            </a:r>
          </a:p>
        </p:txBody>
      </p:sp>
      <p:sp>
        <p:nvSpPr>
          <p:cNvPr id="3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5" name="Rectangle"/>
          <p:cNvSpPr/>
          <p:nvPr/>
        </p:nvSpPr>
        <p:spPr>
          <a:xfrm>
            <a:off x="-6350" y="-12700"/>
            <a:ext cx="241300" cy="6883400"/>
          </a:xfrm>
          <a:prstGeom prst="rect">
            <a:avLst/>
          </a:prstGeom>
          <a:solidFill>
            <a:srgbClr val="0433FF"/>
          </a:solidFill>
          <a:ln w="12700">
            <a:miter lim="400000"/>
          </a:ln>
        </p:spPr>
        <p:txBody>
          <a:bodyPr lIns="45719" rIns="45719"/>
          <a:lstStyle/>
          <a:p>
            <a:endParaRPr/>
          </a:p>
        </p:txBody>
      </p:sp>
      <p:sp>
        <p:nvSpPr>
          <p:cNvPr id="4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53" name="Title Text"/>
          <p:cNvSpPr>
            <a:spLocks noGrp="1"/>
          </p:cNvSpPr>
          <p:nvPr>
            <p:ph type="title"/>
          </p:nvPr>
        </p:nvSpPr>
        <p:spPr>
          <a:prstGeom prst="rect">
            <a:avLst/>
          </a:prstGeom>
        </p:spPr>
        <p:txBody>
          <a:bodyPr/>
          <a:lstStyle/>
          <a:p>
            <a:r>
              <a:t>Title Text</a:t>
            </a:r>
          </a:p>
        </p:txBody>
      </p:sp>
      <p:sp>
        <p:nvSpPr>
          <p:cNvPr id="54"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2" name="Title Text"/>
          <p:cNvSpPr>
            <a:spLocks noGrp="1"/>
          </p:cNvSpPr>
          <p:nvPr>
            <p:ph type="title"/>
          </p:nvPr>
        </p:nvSpPr>
        <p:spPr>
          <a:prstGeom prst="rect">
            <a:avLst/>
          </a:prstGeom>
        </p:spPr>
        <p:txBody>
          <a:bodyPr/>
          <a:lstStyle/>
          <a:p>
            <a:r>
              <a:t>Title Text</a:t>
            </a:r>
          </a:p>
        </p:txBody>
      </p:sp>
      <p:sp>
        <p:nvSpPr>
          <p:cNvPr id="63"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1" name="Rectangle"/>
          <p:cNvSpPr/>
          <p:nvPr/>
        </p:nvSpPr>
        <p:spPr>
          <a:xfrm>
            <a:off x="-6350" y="-12700"/>
            <a:ext cx="241300" cy="6883400"/>
          </a:xfrm>
          <a:prstGeom prst="rect">
            <a:avLst/>
          </a:prstGeom>
          <a:solidFill>
            <a:srgbClr val="0433FF"/>
          </a:solidFill>
          <a:ln w="12700">
            <a:miter lim="400000"/>
          </a:ln>
        </p:spPr>
        <p:txBody>
          <a:bodyPr lIns="45719" rIns="45719"/>
          <a:lstStyle/>
          <a:p>
            <a:endParaRPr/>
          </a:p>
        </p:txBody>
      </p:sp>
      <p:sp>
        <p:nvSpPr>
          <p:cNvPr id="72"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9" name="Title Text"/>
          <p:cNvSpPr>
            <a:spLocks noGrp="1"/>
          </p:cNvSpPr>
          <p:nvPr>
            <p:ph type="title"/>
          </p:nvPr>
        </p:nvSpPr>
        <p:spPr>
          <a:prstGeom prst="rect">
            <a:avLst/>
          </a:prstGeom>
        </p:spPr>
        <p:txBody>
          <a:bodyPr/>
          <a:lstStyle/>
          <a:p>
            <a:r>
              <a:t>Title Text</a:t>
            </a:r>
          </a:p>
        </p:txBody>
      </p:sp>
      <p:sp>
        <p:nvSpPr>
          <p:cNvPr id="80"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457200" y="274637"/>
            <a:ext cx="82296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Body Level One…"/>
          <p:cNvSpPr>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413191" y="6406426"/>
            <a:ext cx="273609" cy="264973"/>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Neue"/>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Neue"/>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Neue"/>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Neue"/>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Neue"/>
        </a:defRPr>
      </a:lvl9pPr>
    </p:titleStyle>
    <p:bodyStyle>
      <a:lvl1pPr marL="228600" marR="0" indent="-228600" algn="l" defTabSz="914400" rtl="0" latinLnBrk="0">
        <a:lnSpc>
          <a:spcPct val="100000"/>
        </a:lnSpc>
        <a:spcBef>
          <a:spcPts val="700"/>
        </a:spcBef>
        <a:spcAft>
          <a:spcPts val="0"/>
        </a:spcAft>
        <a:buClrTx/>
        <a:buSzPct val="100000"/>
        <a:buFont typeface="Helvetica Neue"/>
        <a:buChar char="»"/>
        <a:tabLst/>
        <a:defRPr sz="3200" b="0" i="0" u="none" strike="noStrike" cap="none" spc="0" baseline="0">
          <a:ln>
            <a:noFill/>
          </a:ln>
          <a:solidFill>
            <a:srgbClr val="000000"/>
          </a:solidFill>
          <a:uFillTx/>
          <a:latin typeface="+mn-lt"/>
          <a:ea typeface="+mn-ea"/>
          <a:cs typeface="+mn-cs"/>
          <a:sym typeface="Helvetica Neue"/>
        </a:defRPr>
      </a:lvl1pPr>
      <a:lvl2pPr marL="604157" marR="0" indent="-261257" algn="l" defTabSz="914400" rtl="0" latinLnBrk="0">
        <a:lnSpc>
          <a:spcPct val="100000"/>
        </a:lnSpc>
        <a:spcBef>
          <a:spcPts val="700"/>
        </a:spcBef>
        <a:spcAft>
          <a:spcPts val="0"/>
        </a:spcAft>
        <a:buClrTx/>
        <a:buSzPct val="100000"/>
        <a:buFont typeface="Helvetica Neue"/>
        <a:buChar char="–"/>
        <a:tabLst/>
        <a:defRPr sz="3200" b="0" i="0" u="none" strike="noStrike" cap="none" spc="0" baseline="0">
          <a:ln>
            <a:noFill/>
          </a:ln>
          <a:solidFill>
            <a:srgbClr val="000000"/>
          </a:solidFill>
          <a:uFillTx/>
          <a:latin typeface="+mn-lt"/>
          <a:ea typeface="+mn-ea"/>
          <a:cs typeface="+mn-cs"/>
          <a:sym typeface="Helvetica Neue"/>
        </a:defRPr>
      </a:lvl2pPr>
      <a:lvl3pPr marL="800100" marR="0" indent="-228600" algn="l" defTabSz="914400" rtl="0" latinLnBrk="0">
        <a:lnSpc>
          <a:spcPct val="100000"/>
        </a:lnSpc>
        <a:spcBef>
          <a:spcPts val="700"/>
        </a:spcBef>
        <a:spcAft>
          <a:spcPts val="0"/>
        </a:spcAft>
        <a:buClrTx/>
        <a:buSzPct val="100000"/>
        <a:buFont typeface="Helvetica Neue"/>
        <a:buChar char="•"/>
        <a:tabLst/>
        <a:defRPr sz="3200" b="0" i="0" u="none" strike="noStrike" cap="none" spc="0" baseline="0">
          <a:ln>
            <a:noFill/>
          </a:ln>
          <a:solidFill>
            <a:srgbClr val="000000"/>
          </a:solidFill>
          <a:uFillTx/>
          <a:latin typeface="+mn-lt"/>
          <a:ea typeface="+mn-ea"/>
          <a:cs typeface="+mn-cs"/>
          <a:sym typeface="Helvetica Neue"/>
        </a:defRPr>
      </a:lvl3pPr>
      <a:lvl4pPr marL="1074419" marR="0" indent="-274319" algn="l" defTabSz="914400" rtl="0" latinLnBrk="0">
        <a:lnSpc>
          <a:spcPct val="100000"/>
        </a:lnSpc>
        <a:spcBef>
          <a:spcPts val="700"/>
        </a:spcBef>
        <a:spcAft>
          <a:spcPts val="0"/>
        </a:spcAft>
        <a:buClrTx/>
        <a:buSzPct val="100000"/>
        <a:buFont typeface="Helvetica Neue"/>
        <a:buChar char="–"/>
        <a:tabLst/>
        <a:defRPr sz="3200" b="0" i="0" u="none" strike="noStrike" cap="none" spc="0" baseline="0">
          <a:ln>
            <a:noFill/>
          </a:ln>
          <a:solidFill>
            <a:srgbClr val="000000"/>
          </a:solidFill>
          <a:uFillTx/>
          <a:latin typeface="+mn-lt"/>
          <a:ea typeface="+mn-ea"/>
          <a:cs typeface="+mn-cs"/>
          <a:sym typeface="Helvetica Neue"/>
        </a:defRPr>
      </a:lvl4pPr>
      <a:lvl5pPr marL="2235200" marR="0" indent="-406400" algn="l" defTabSz="914400" rtl="0" latinLnBrk="0">
        <a:lnSpc>
          <a:spcPct val="100000"/>
        </a:lnSpc>
        <a:spcBef>
          <a:spcPts val="700"/>
        </a:spcBef>
        <a:spcAft>
          <a:spcPts val="0"/>
        </a:spcAft>
        <a:buClrTx/>
        <a:buSzPct val="100000"/>
        <a:buFont typeface="Helvetica Neue"/>
        <a:buChar char="»"/>
        <a:tabLst/>
        <a:defRPr sz="3200" b="0" i="0" u="none" strike="noStrike" cap="none" spc="0" baseline="0">
          <a:ln>
            <a:noFill/>
          </a:ln>
          <a:solidFill>
            <a:srgbClr val="000000"/>
          </a:solidFill>
          <a:uFillTx/>
          <a:latin typeface="+mn-lt"/>
          <a:ea typeface="+mn-ea"/>
          <a:cs typeface="+mn-cs"/>
          <a:sym typeface="Helvetica Neue"/>
        </a:defRPr>
      </a:lvl5pPr>
      <a:lvl6pPr marL="2692400" marR="0" indent="-406400" algn="l" defTabSz="914400" rtl="0" latinLnBrk="0">
        <a:lnSpc>
          <a:spcPct val="100000"/>
        </a:lnSpc>
        <a:spcBef>
          <a:spcPts val="700"/>
        </a:spcBef>
        <a:spcAft>
          <a:spcPts val="0"/>
        </a:spcAft>
        <a:buClrTx/>
        <a:buSzPct val="100000"/>
        <a:buFont typeface="Helvetica Neue"/>
        <a:buChar char=""/>
        <a:tabLst/>
        <a:defRPr sz="3200" b="0" i="0" u="none" strike="noStrike" cap="none" spc="0" baseline="0">
          <a:ln>
            <a:noFill/>
          </a:ln>
          <a:solidFill>
            <a:srgbClr val="000000"/>
          </a:solidFill>
          <a:uFillTx/>
          <a:latin typeface="+mn-lt"/>
          <a:ea typeface="+mn-ea"/>
          <a:cs typeface="+mn-cs"/>
          <a:sym typeface="Helvetica Neue"/>
        </a:defRPr>
      </a:lvl6pPr>
      <a:lvl7pPr marL="3149600" marR="0" indent="-406400" algn="l" defTabSz="914400" rtl="0" latinLnBrk="0">
        <a:lnSpc>
          <a:spcPct val="100000"/>
        </a:lnSpc>
        <a:spcBef>
          <a:spcPts val="700"/>
        </a:spcBef>
        <a:spcAft>
          <a:spcPts val="0"/>
        </a:spcAft>
        <a:buClrTx/>
        <a:buSzPct val="100000"/>
        <a:buFont typeface="Helvetica Neue"/>
        <a:buChar char=""/>
        <a:tabLst/>
        <a:defRPr sz="3200" b="0" i="0" u="none" strike="noStrike" cap="none" spc="0" baseline="0">
          <a:ln>
            <a:noFill/>
          </a:ln>
          <a:solidFill>
            <a:srgbClr val="000000"/>
          </a:solidFill>
          <a:uFillTx/>
          <a:latin typeface="+mn-lt"/>
          <a:ea typeface="+mn-ea"/>
          <a:cs typeface="+mn-cs"/>
          <a:sym typeface="Helvetica Neue"/>
        </a:defRPr>
      </a:lvl7pPr>
      <a:lvl8pPr marL="3606800" marR="0" indent="-406400" algn="l" defTabSz="914400" rtl="0" latinLnBrk="0">
        <a:lnSpc>
          <a:spcPct val="100000"/>
        </a:lnSpc>
        <a:spcBef>
          <a:spcPts val="700"/>
        </a:spcBef>
        <a:spcAft>
          <a:spcPts val="0"/>
        </a:spcAft>
        <a:buClrTx/>
        <a:buSzPct val="100000"/>
        <a:buFont typeface="Helvetica Neue"/>
        <a:buChar char=""/>
        <a:tabLst/>
        <a:defRPr sz="3200" b="0" i="0" u="none" strike="noStrike" cap="none" spc="0" baseline="0">
          <a:ln>
            <a:noFill/>
          </a:ln>
          <a:solidFill>
            <a:srgbClr val="000000"/>
          </a:solidFill>
          <a:uFillTx/>
          <a:latin typeface="+mn-lt"/>
          <a:ea typeface="+mn-ea"/>
          <a:cs typeface="+mn-cs"/>
          <a:sym typeface="Helvetica Neue"/>
        </a:defRPr>
      </a:lvl8pPr>
      <a:lvl9pPr marL="4064000" marR="0" indent="-406400" algn="l" defTabSz="914400" rtl="0" latinLnBrk="0">
        <a:lnSpc>
          <a:spcPct val="100000"/>
        </a:lnSpc>
        <a:spcBef>
          <a:spcPts val="700"/>
        </a:spcBef>
        <a:spcAft>
          <a:spcPts val="0"/>
        </a:spcAft>
        <a:buClrTx/>
        <a:buSzPct val="100000"/>
        <a:buFont typeface="Helvetica Neue"/>
        <a:buChar char=""/>
        <a:tabLst/>
        <a:defRPr sz="3200" b="0" i="0" u="none" strike="noStrike" cap="none" spc="0" baseline="0">
          <a:ln>
            <a:noFill/>
          </a:ln>
          <a:solidFill>
            <a:srgbClr val="000000"/>
          </a:solidFill>
          <a:uFillTx/>
          <a:latin typeface="+mn-lt"/>
          <a:ea typeface="+mn-ea"/>
          <a:cs typeface="+mn-cs"/>
          <a:sym typeface="Helvetica Neu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snakify.org"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en.wikipedia.org/wiki/ASCII"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hyperlink" Target="https://en.wikipedia.org/wiki/Main_diagonal"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14.xml"/><Relationship Id="rId7" Type="http://schemas.openxmlformats.org/officeDocument/2006/relationships/slide" Target="slide8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65.xml"/><Relationship Id="rId11" Type="http://schemas.openxmlformats.org/officeDocument/2006/relationships/slide" Target="slide198.xml"/><Relationship Id="rId5" Type="http://schemas.openxmlformats.org/officeDocument/2006/relationships/slide" Target="slide50.xml"/><Relationship Id="rId10" Type="http://schemas.openxmlformats.org/officeDocument/2006/relationships/slide" Target="slide159.xml"/><Relationship Id="rId4" Type="http://schemas.openxmlformats.org/officeDocument/2006/relationships/slide" Target="slide34.xml"/><Relationship Id="rId9" Type="http://schemas.openxmlformats.org/officeDocument/2006/relationships/slide" Target="slide14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nakify Theory, Questions…"/>
          <p:cNvSpPr/>
          <p:nvPr/>
        </p:nvSpPr>
        <p:spPr>
          <a:xfrm>
            <a:off x="1192275" y="2730703"/>
            <a:ext cx="6759449" cy="13965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4400"/>
            </a:pPr>
            <a:r>
              <a:t>Snakify Theory, Questions</a:t>
            </a:r>
          </a:p>
          <a:p>
            <a:pPr algn="ctr">
              <a:defRPr sz="4400"/>
            </a:pPr>
            <a:r>
              <a:t>and Model Answers</a:t>
            </a:r>
          </a:p>
        </p:txBody>
      </p:sp>
      <p:sp>
        <p:nvSpPr>
          <p:cNvPr id="118" name="Taken from www.snakify.org"/>
          <p:cNvSpPr/>
          <p:nvPr/>
        </p:nvSpPr>
        <p:spPr>
          <a:xfrm>
            <a:off x="3092323" y="6320180"/>
            <a:ext cx="2959355" cy="364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Taken from </a:t>
            </a:r>
            <a:r>
              <a:rPr u="sng">
                <a:solidFill>
                  <a:srgbClr val="0000FF"/>
                </a:solidFill>
                <a:uFill>
                  <a:solidFill>
                    <a:srgbClr val="0000FF"/>
                  </a:solidFill>
                </a:uFill>
                <a:hlinkClick r:id="rId2"/>
              </a:rPr>
              <a:t>www.snakify.org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tatement…"/>
          <p:cNvSpPr/>
          <p:nvPr/>
        </p:nvSpPr>
        <p:spPr>
          <a:xfrm>
            <a:off x="349529" y="382219"/>
            <a:ext cx="8825942" cy="2004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the integer N - the number of minutes that is passed since midnight - how many hours and minutes are displayed on the 24h digital clock?</a:t>
            </a:r>
          </a:p>
          <a:p>
            <a:pPr defTabSz="457200">
              <a:defRPr sz="1400">
                <a:solidFill>
                  <a:srgbClr val="333333"/>
                </a:solidFill>
              </a:defRPr>
            </a:pPr>
            <a:endParaRPr/>
          </a:p>
          <a:p>
            <a:pPr defTabSz="457200">
              <a:defRPr sz="1400">
                <a:solidFill>
                  <a:srgbClr val="333333"/>
                </a:solidFill>
              </a:defRPr>
            </a:pPr>
            <a:r>
              <a:t>The program should print two numbers: the number of hours (between 0 and 23) and the number of minutes (between 0 and 59).</a:t>
            </a:r>
          </a:p>
          <a:p>
            <a:pPr defTabSz="457200">
              <a:defRPr sz="1400">
                <a:solidFill>
                  <a:srgbClr val="333333"/>
                </a:solidFill>
              </a:defRPr>
            </a:pPr>
            <a:endParaRPr/>
          </a:p>
          <a:p>
            <a:pPr defTabSz="457200">
              <a:defRPr sz="1400">
                <a:solidFill>
                  <a:srgbClr val="333333"/>
                </a:solidFill>
              </a:defRPr>
            </a:pPr>
            <a:r>
              <a:t>For example, if N = 150, then 150 minutes have passed since midnight - i.e. now is 2:30 am. So the program should print </a:t>
            </a:r>
            <a:r>
              <a:rPr sz="1260">
                <a:solidFill>
                  <a:srgbClr val="C7254E"/>
                </a:solidFill>
                <a:latin typeface="Menlo"/>
                <a:ea typeface="Menlo"/>
                <a:cs typeface="Menlo"/>
                <a:sym typeface="Menlo"/>
              </a:rPr>
              <a:t>2 30</a:t>
            </a:r>
            <a:r>
              <a:t>. </a:t>
            </a:r>
          </a:p>
        </p:txBody>
      </p:sp>
      <p:sp>
        <p:nvSpPr>
          <p:cNvPr id="150" name="n = int(input())…"/>
          <p:cNvSpPr/>
          <p:nvPr/>
        </p:nvSpPr>
        <p:spPr>
          <a:xfrm>
            <a:off x="324370" y="2548280"/>
            <a:ext cx="2196060"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hours = n // 60</a:t>
            </a:r>
          </a:p>
          <a:p>
            <a:r>
              <a:t>minutes = n % 60</a:t>
            </a:r>
          </a:p>
          <a:p>
            <a:r>
              <a:t>print(hours, minutes)</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tatement…"/>
          <p:cNvSpPr/>
          <p:nvPr/>
        </p:nvSpPr>
        <p:spPr>
          <a:xfrm>
            <a:off x="376834" y="382219"/>
            <a:ext cx="8580832" cy="2004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As a future athlete you just started your practice for an upcoming event. Given that on the first day you run </a:t>
            </a:r>
            <a:r>
              <a:rPr i="1"/>
              <a:t>x</a:t>
            </a:r>
            <a:r>
              <a:t> miles, and by the event you must be able to run </a:t>
            </a:r>
            <a:r>
              <a:rPr i="1"/>
              <a:t>y</a:t>
            </a:r>
            <a:r>
              <a:t> miles.</a:t>
            </a:r>
          </a:p>
          <a:p>
            <a:pPr defTabSz="457200">
              <a:defRPr sz="1400">
                <a:solidFill>
                  <a:srgbClr val="333333"/>
                </a:solidFill>
              </a:defRPr>
            </a:pPr>
            <a:endParaRPr/>
          </a:p>
          <a:p>
            <a:pPr defTabSz="457200">
              <a:defRPr sz="1400">
                <a:solidFill>
                  <a:srgbClr val="333333"/>
                </a:solidFill>
              </a:defRPr>
            </a:pPr>
            <a:r>
              <a:t>Calculate the number of days required for you to finally reach the required distance for the event, if you increases your distance each day by 10% from the previous day.</a:t>
            </a:r>
          </a:p>
          <a:p>
            <a:pPr defTabSz="457200">
              <a:defRPr sz="1400">
                <a:solidFill>
                  <a:srgbClr val="333333"/>
                </a:solidFill>
              </a:defRPr>
            </a:pPr>
            <a:endParaRPr/>
          </a:p>
          <a:p>
            <a:pPr defTabSz="457200">
              <a:defRPr sz="1400">
                <a:solidFill>
                  <a:srgbClr val="333333"/>
                </a:solidFill>
              </a:defRPr>
            </a:pPr>
            <a:endParaRPr/>
          </a:p>
          <a:p>
            <a:pPr defTabSz="457200">
              <a:defRPr sz="1400">
                <a:solidFill>
                  <a:srgbClr val="333333"/>
                </a:solidFill>
              </a:defRPr>
            </a:pPr>
            <a:r>
              <a:t>Print one integer representing the number of days to reach the required distance. </a:t>
            </a:r>
          </a:p>
        </p:txBody>
      </p:sp>
      <p:sp>
        <p:nvSpPr>
          <p:cNvPr id="382" name="x = int(input())…"/>
          <p:cNvSpPr/>
          <p:nvPr/>
        </p:nvSpPr>
        <p:spPr>
          <a:xfrm>
            <a:off x="406311" y="2522880"/>
            <a:ext cx="1549578"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 = int(input())</a:t>
            </a:r>
          </a:p>
          <a:p>
            <a:r>
              <a:t>y = int(input())</a:t>
            </a:r>
          </a:p>
          <a:p>
            <a:r>
              <a:t>i = 1</a:t>
            </a:r>
          </a:p>
          <a:p>
            <a:r>
              <a:t>while x &lt; y:</a:t>
            </a:r>
          </a:p>
          <a:p>
            <a:r>
              <a:t>    x *= 1.1</a:t>
            </a:r>
          </a:p>
          <a:p>
            <a:r>
              <a:t>    i += 1</a:t>
            </a:r>
          </a:p>
          <a:p>
            <a:r>
              <a:t>print(i)</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tatement…"/>
          <p:cNvSpPr/>
          <p:nvPr/>
        </p:nvSpPr>
        <p:spPr>
          <a:xfrm>
            <a:off x="377697" y="382219"/>
            <a:ext cx="8642606" cy="988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sequence of non-negative integers, where each number is written in a separate line. Determine the length of the sequence, where the sequence ends when the integer is equal to 0. Print the length of the sequence (not counting the integer 0). The numbers following the number 0 should be omitted. </a:t>
            </a:r>
          </a:p>
        </p:txBody>
      </p:sp>
      <p:sp>
        <p:nvSpPr>
          <p:cNvPr id="385" name="len = 0…"/>
          <p:cNvSpPr/>
          <p:nvPr/>
        </p:nvSpPr>
        <p:spPr>
          <a:xfrm>
            <a:off x="389394" y="1417980"/>
            <a:ext cx="2269212"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len = 0</a:t>
            </a:r>
          </a:p>
          <a:p>
            <a:r>
              <a:t>while int(input()) != 0:</a:t>
            </a:r>
          </a:p>
          <a:p>
            <a:r>
              <a:t>    len += 1</a:t>
            </a:r>
          </a:p>
          <a:p>
            <a:r>
              <a:t>print(len)</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tatement…"/>
          <p:cNvSpPr/>
          <p:nvPr/>
        </p:nvSpPr>
        <p:spPr>
          <a:xfrm>
            <a:off x="384695" y="382219"/>
            <a:ext cx="6342610"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Determine the sum of all elements in the sequence, ending with the number 0. </a:t>
            </a:r>
          </a:p>
        </p:txBody>
      </p:sp>
      <p:sp>
        <p:nvSpPr>
          <p:cNvPr id="388" name="sum = 0…"/>
          <p:cNvSpPr/>
          <p:nvPr/>
        </p:nvSpPr>
        <p:spPr>
          <a:xfrm>
            <a:off x="401751" y="973480"/>
            <a:ext cx="2498498" cy="1761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sum = 0</a:t>
            </a:r>
          </a:p>
          <a:p>
            <a:r>
              <a:t>element = int(input())</a:t>
            </a:r>
          </a:p>
          <a:p>
            <a:r>
              <a:t>while element != 0:</a:t>
            </a:r>
          </a:p>
          <a:p>
            <a:r>
              <a:t>    sum += element</a:t>
            </a:r>
          </a:p>
          <a:p>
            <a:r>
              <a:t>    element = int(input())</a:t>
            </a:r>
          </a:p>
          <a:p>
            <a:r>
              <a:t>print(sum)</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tatement…"/>
          <p:cNvSpPr/>
          <p:nvPr/>
        </p:nvSpPr>
        <p:spPr>
          <a:xfrm>
            <a:off x="381901" y="382219"/>
            <a:ext cx="6602198"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Determine the average of all elements of the sequence ending with the number 0. </a:t>
            </a:r>
          </a:p>
        </p:txBody>
      </p:sp>
      <p:sp>
        <p:nvSpPr>
          <p:cNvPr id="391" name="sum = 0…"/>
          <p:cNvSpPr/>
          <p:nvPr/>
        </p:nvSpPr>
        <p:spPr>
          <a:xfrm>
            <a:off x="401751" y="1011580"/>
            <a:ext cx="2498498"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sum = 0</a:t>
            </a:r>
          </a:p>
          <a:p>
            <a:r>
              <a:t>len = 0</a:t>
            </a:r>
          </a:p>
          <a:p>
            <a:r>
              <a:t>element = int(input())</a:t>
            </a:r>
          </a:p>
          <a:p>
            <a:r>
              <a:t>while element != 0:</a:t>
            </a:r>
          </a:p>
          <a:p>
            <a:r>
              <a:t>    sum += element</a:t>
            </a:r>
          </a:p>
          <a:p>
            <a:r>
              <a:t>    len += 1</a:t>
            </a:r>
          </a:p>
          <a:p>
            <a:r>
              <a:t>    element = int(input())</a:t>
            </a:r>
          </a:p>
          <a:p>
            <a:r>
              <a:t>print(sum / len)</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tatement…"/>
          <p:cNvSpPr/>
          <p:nvPr/>
        </p:nvSpPr>
        <p:spPr>
          <a:xfrm>
            <a:off x="410121" y="382219"/>
            <a:ext cx="8603158"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 sequence consists of integer numbers and ends with the number 0. Determine the largest element of the sequence. </a:t>
            </a:r>
          </a:p>
        </p:txBody>
      </p:sp>
      <p:sp>
        <p:nvSpPr>
          <p:cNvPr id="394" name="max = 0…"/>
          <p:cNvSpPr/>
          <p:nvPr/>
        </p:nvSpPr>
        <p:spPr>
          <a:xfrm>
            <a:off x="414451" y="1265580"/>
            <a:ext cx="2498498"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max = 0</a:t>
            </a:r>
          </a:p>
          <a:p>
            <a:r>
              <a:t>element = -1</a:t>
            </a:r>
          </a:p>
          <a:p>
            <a:r>
              <a:t>while element != 0:</a:t>
            </a:r>
          </a:p>
          <a:p>
            <a:r>
              <a:t>    element = int(input())</a:t>
            </a:r>
          </a:p>
          <a:p>
            <a:r>
              <a:t>    if element &gt; max:</a:t>
            </a:r>
          </a:p>
          <a:p>
            <a:r>
              <a:t>        max = element</a:t>
            </a:r>
          </a:p>
          <a:p>
            <a:r>
              <a:t>print(max)</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tatement…"/>
          <p:cNvSpPr/>
          <p:nvPr/>
        </p:nvSpPr>
        <p:spPr>
          <a:xfrm>
            <a:off x="385635" y="394919"/>
            <a:ext cx="8639430" cy="988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 sequence consists of integer numbers and ends with the number 0. Determine the index of the largest element of the sequence. If the highest element is not unique, print the index of the first of them. </a:t>
            </a:r>
          </a:p>
        </p:txBody>
      </p:sp>
      <p:sp>
        <p:nvSpPr>
          <p:cNvPr id="397" name="max = 0…"/>
          <p:cNvSpPr/>
          <p:nvPr/>
        </p:nvSpPr>
        <p:spPr>
          <a:xfrm>
            <a:off x="397598" y="1252880"/>
            <a:ext cx="2659204" cy="3158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max = 0</a:t>
            </a:r>
          </a:p>
          <a:p>
            <a:r>
              <a:t>index_of_max = -1</a:t>
            </a:r>
          </a:p>
          <a:p>
            <a:r>
              <a:t>element = -1</a:t>
            </a:r>
          </a:p>
          <a:p>
            <a:r>
              <a:t>len = 1</a:t>
            </a:r>
          </a:p>
          <a:p>
            <a:r>
              <a:t>while element != 0:</a:t>
            </a:r>
          </a:p>
          <a:p>
            <a:r>
              <a:t>    element = int(input())</a:t>
            </a:r>
          </a:p>
          <a:p>
            <a:r>
              <a:t>    if element &gt; max:</a:t>
            </a:r>
          </a:p>
          <a:p>
            <a:r>
              <a:t>        max = element</a:t>
            </a:r>
          </a:p>
          <a:p>
            <a:r>
              <a:t>        index_of_max = len</a:t>
            </a:r>
          </a:p>
          <a:p>
            <a:r>
              <a:t>    len += 1</a:t>
            </a:r>
          </a:p>
          <a:p>
            <a:r>
              <a:t>print(index_of_max)</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tatement…"/>
          <p:cNvSpPr/>
          <p:nvPr/>
        </p:nvSpPr>
        <p:spPr>
          <a:xfrm>
            <a:off x="375424" y="382219"/>
            <a:ext cx="6767552"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Determine the number of even elements in the sequence ending with the number 0. </a:t>
            </a:r>
          </a:p>
        </p:txBody>
      </p:sp>
      <p:sp>
        <p:nvSpPr>
          <p:cNvPr id="400" name="num_even = -1…"/>
          <p:cNvSpPr/>
          <p:nvPr/>
        </p:nvSpPr>
        <p:spPr>
          <a:xfrm>
            <a:off x="401751" y="1011580"/>
            <a:ext cx="2498498"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num_even = -1</a:t>
            </a:r>
          </a:p>
          <a:p>
            <a:r>
              <a:t>element = -1</a:t>
            </a:r>
          </a:p>
          <a:p>
            <a:r>
              <a:t>while element != 0:</a:t>
            </a:r>
          </a:p>
          <a:p>
            <a:r>
              <a:t>    element = int(input())</a:t>
            </a:r>
          </a:p>
          <a:p>
            <a:r>
              <a:t>    if element % 2 == 0:</a:t>
            </a:r>
          </a:p>
          <a:p>
            <a:r>
              <a:t>        num_even += 1</a:t>
            </a:r>
          </a:p>
          <a:p>
            <a:r>
              <a:t>print(num_even)</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tatement…"/>
          <p:cNvSpPr/>
          <p:nvPr/>
        </p:nvSpPr>
        <p:spPr>
          <a:xfrm>
            <a:off x="380314" y="394919"/>
            <a:ext cx="8383373"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 sequence consists of integer numbers and ends with the number 0. Determine how many elements of this sequence are greater than their neighbours above. </a:t>
            </a:r>
          </a:p>
        </p:txBody>
      </p:sp>
      <p:sp>
        <p:nvSpPr>
          <p:cNvPr id="403" name="prev = int(input())…"/>
          <p:cNvSpPr/>
          <p:nvPr/>
        </p:nvSpPr>
        <p:spPr>
          <a:xfrm>
            <a:off x="358520" y="1252880"/>
            <a:ext cx="3219959"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prev = int(input())</a:t>
            </a:r>
          </a:p>
          <a:p>
            <a:r>
              <a:t>answer = 0</a:t>
            </a:r>
          </a:p>
          <a:p>
            <a:r>
              <a:t>while prev != 0:</a:t>
            </a:r>
          </a:p>
          <a:p>
            <a:r>
              <a:t>    next = int(input())</a:t>
            </a:r>
          </a:p>
          <a:p>
            <a:r>
              <a:t>    if next != 0 and prev &lt; next:</a:t>
            </a:r>
          </a:p>
          <a:p>
            <a:r>
              <a:t>        answer += 1</a:t>
            </a:r>
          </a:p>
          <a:p>
            <a:r>
              <a:t>    prev = next</a:t>
            </a:r>
          </a:p>
          <a:p>
            <a:r>
              <a:t>print(answer)</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tatement…"/>
          <p:cNvSpPr/>
          <p:nvPr/>
        </p:nvSpPr>
        <p:spPr>
          <a:xfrm>
            <a:off x="359663" y="382219"/>
            <a:ext cx="8627873" cy="988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The sequence consists of distinct positive integer numbers and ends with the number 0. Determine the value of the second largest element in this sequence. It is guaranteed that the sequence has at least two elements. </a:t>
            </a:r>
          </a:p>
        </p:txBody>
      </p:sp>
      <p:sp>
        <p:nvSpPr>
          <p:cNvPr id="406" name="first_max = int(input())…"/>
          <p:cNvSpPr/>
          <p:nvPr/>
        </p:nvSpPr>
        <p:spPr>
          <a:xfrm>
            <a:off x="342341" y="1405280"/>
            <a:ext cx="5411318" cy="3437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first_max = int(input())</a:t>
            </a:r>
          </a:p>
          <a:p>
            <a:r>
              <a:t>second_max = int(input())</a:t>
            </a:r>
          </a:p>
          <a:p>
            <a:r>
              <a:t>if first_max &lt; second_max:</a:t>
            </a:r>
          </a:p>
          <a:p>
            <a:r>
              <a:t>    first_max, second_max = second_max, first_max</a:t>
            </a:r>
          </a:p>
          <a:p>
            <a:r>
              <a:t>element = int(input())</a:t>
            </a:r>
          </a:p>
          <a:p>
            <a:r>
              <a:t>while element != 0:</a:t>
            </a:r>
          </a:p>
          <a:p>
            <a:r>
              <a:t>    if element &gt; first_max:</a:t>
            </a:r>
          </a:p>
          <a:p>
            <a:r>
              <a:t>        second_max, first_max = first_max, element</a:t>
            </a:r>
          </a:p>
          <a:p>
            <a:r>
              <a:t>    elif element &gt; second_max:</a:t>
            </a:r>
          </a:p>
          <a:p>
            <a:r>
              <a:t>        second_max = element</a:t>
            </a:r>
          </a:p>
          <a:p>
            <a:r>
              <a:t>    element = int(input())</a:t>
            </a:r>
          </a:p>
          <a:p>
            <a:r>
              <a:t>print(second_max)</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tatement…"/>
          <p:cNvSpPr/>
          <p:nvPr/>
        </p:nvSpPr>
        <p:spPr>
          <a:xfrm>
            <a:off x="380314" y="382219"/>
            <a:ext cx="8561172" cy="988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 sequence consists of integer numbers and ends with the number 0. Determine how many elements of this sequence are equal to its largest element. </a:t>
            </a:r>
          </a:p>
        </p:txBody>
      </p:sp>
      <p:sp>
        <p:nvSpPr>
          <p:cNvPr id="409" name="maximum = 0…"/>
          <p:cNvSpPr/>
          <p:nvPr/>
        </p:nvSpPr>
        <p:spPr>
          <a:xfrm>
            <a:off x="362737" y="1240180"/>
            <a:ext cx="4557726" cy="2879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maximum = 0</a:t>
            </a:r>
          </a:p>
          <a:p>
            <a:r>
              <a:t>num_maximal = 0</a:t>
            </a:r>
          </a:p>
          <a:p>
            <a:r>
              <a:t>element = -1</a:t>
            </a:r>
          </a:p>
          <a:p>
            <a:r>
              <a:t>while element != 0:</a:t>
            </a:r>
          </a:p>
          <a:p>
            <a:r>
              <a:t>    element = int(input())</a:t>
            </a:r>
          </a:p>
          <a:p>
            <a:r>
              <a:t>    if element &gt; maximum:</a:t>
            </a:r>
          </a:p>
          <a:p>
            <a:r>
              <a:t>        maximum, num_maximal = element, 1</a:t>
            </a:r>
          </a:p>
          <a:p>
            <a:r>
              <a:t>    elif element == maximum:</a:t>
            </a:r>
          </a:p>
          <a:p>
            <a:r>
              <a:t>        num_maximal += 1        </a:t>
            </a:r>
          </a:p>
          <a:p>
            <a:r>
              <a:t>print(num_maximal)</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tatement…"/>
          <p:cNvSpPr/>
          <p:nvPr/>
        </p:nvSpPr>
        <p:spPr>
          <a:xfrm>
            <a:off x="363932" y="375869"/>
            <a:ext cx="8564270" cy="16104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Write a program that greets the user by printing the word "Hello", a comma, the name of the user and an exclamation mark after it. See the examples below.</a:t>
            </a:r>
          </a:p>
          <a:p>
            <a:pPr defTabSz="457200">
              <a:defRPr sz="1400">
                <a:solidFill>
                  <a:srgbClr val="333333"/>
                </a:solidFill>
              </a:defRPr>
            </a:pPr>
            <a:endParaRPr/>
          </a:p>
          <a:p>
            <a:pPr defTabSz="457200">
              <a:defRPr sz="1400">
                <a:solidFill>
                  <a:srgbClr val="333333"/>
                </a:solidFill>
              </a:defRPr>
            </a:pPr>
            <a:r>
              <a:rPr b="1"/>
              <a:t>Warning.</a:t>
            </a:r>
            <a:r>
              <a:t> Your program's output should strictly match the desired one, character by character. There shouldn't be any space between the name and the exclamation mark. You can use </a:t>
            </a:r>
            <a:r>
              <a:rPr sz="1260">
                <a:solidFill>
                  <a:srgbClr val="C7254E"/>
                </a:solidFill>
                <a:latin typeface="Menlo"/>
                <a:ea typeface="Menlo"/>
                <a:cs typeface="Menlo"/>
                <a:sym typeface="Menlo"/>
              </a:rPr>
              <a:t>+</a:t>
            </a:r>
            <a:r>
              <a:t> operator to concatenate two strings. See the lesson for details. </a:t>
            </a:r>
          </a:p>
        </p:txBody>
      </p:sp>
      <p:sp>
        <p:nvSpPr>
          <p:cNvPr id="153" name="print('Hello, ' + input() + '!')"/>
          <p:cNvSpPr/>
          <p:nvPr/>
        </p:nvSpPr>
        <p:spPr>
          <a:xfrm>
            <a:off x="350304" y="2192680"/>
            <a:ext cx="2804592" cy="364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print('Hello, ' + input() + '!')</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Screen Shot 2017-05-24 at 20.08.57.png" descr="Screen Shot 2017-05-24 at 20.08.57.png"/>
          <p:cNvPicPr>
            <a:picLocks noChangeAspect="1"/>
          </p:cNvPicPr>
          <p:nvPr/>
        </p:nvPicPr>
        <p:blipFill>
          <a:blip r:embed="rId2">
            <a:extLst/>
          </a:blip>
          <a:stretch>
            <a:fillRect/>
          </a:stretch>
        </p:blipFill>
        <p:spPr>
          <a:xfrm>
            <a:off x="2127250" y="927100"/>
            <a:ext cx="3416300" cy="431800"/>
          </a:xfrm>
          <a:prstGeom prst="rect">
            <a:avLst/>
          </a:prstGeom>
          <a:ln w="12700">
            <a:miter lim="400000"/>
          </a:ln>
        </p:spPr>
      </p:pic>
      <p:sp>
        <p:nvSpPr>
          <p:cNvPr id="412" name="Statement…"/>
          <p:cNvSpPr/>
          <p:nvPr/>
        </p:nvSpPr>
        <p:spPr>
          <a:xfrm>
            <a:off x="370817" y="375869"/>
            <a:ext cx="8402366" cy="1699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The Fibonacci sequence is defined as follows:</a:t>
            </a:r>
          </a:p>
          <a:p>
            <a:pPr algn="ctr" defTabSz="457200">
              <a:defRPr sz="1679" i="1">
                <a:solidFill>
                  <a:srgbClr val="333333"/>
                </a:solidFill>
                <a:latin typeface="STIXGeneral"/>
                <a:ea typeface="STIXGeneral"/>
                <a:cs typeface="STIXGeneral"/>
                <a:sym typeface="STIXGeneral"/>
              </a:defRPr>
            </a:pPr>
            <a:endParaRPr>
              <a:latin typeface="+mn-lt"/>
              <a:ea typeface="+mn-ea"/>
              <a:cs typeface="+mn-cs"/>
              <a:sym typeface="Helvetica Neue"/>
            </a:endParaRPr>
          </a:p>
          <a:p>
            <a:pPr algn="ctr" defTabSz="457200">
              <a:defRPr sz="1050">
                <a:solidFill>
                  <a:srgbClr val="333333"/>
                </a:solidFill>
                <a:latin typeface="STIXGeneral"/>
                <a:ea typeface="STIXGeneral"/>
                <a:cs typeface="STIXGeneral"/>
                <a:sym typeface="STIXGeneral"/>
              </a:defRPr>
            </a:pPr>
            <a:endParaRPr>
              <a:latin typeface="+mn-lt"/>
              <a:ea typeface="+mn-ea"/>
              <a:cs typeface="+mn-cs"/>
              <a:sym typeface="Helvetica Neue"/>
            </a:endParaRPr>
          </a:p>
          <a:p>
            <a:pPr defTabSz="457200">
              <a:defRPr sz="1400">
                <a:solidFill>
                  <a:srgbClr val="333333"/>
                </a:solidFill>
              </a:defRPr>
            </a:pPr>
            <a:r>
              <a:t>Given a non-negative integer </a:t>
            </a:r>
            <a:r>
              <a:rPr i="1"/>
              <a:t>n</a:t>
            </a:r>
            <a:r>
              <a:t>, print the</a:t>
            </a:r>
            <a:r>
              <a:rPr sz="1679"/>
              <a:t> </a:t>
            </a:r>
            <a:r>
              <a:rPr i="1"/>
              <a:t>n</a:t>
            </a:r>
            <a:r>
              <a:t>th Fibonacci number      .</a:t>
            </a:r>
          </a:p>
          <a:p>
            <a:pPr defTabSz="457200">
              <a:defRPr sz="1400">
                <a:solidFill>
                  <a:srgbClr val="333333"/>
                </a:solidFill>
              </a:defRPr>
            </a:pPr>
            <a:endParaRPr/>
          </a:p>
          <a:p>
            <a:pPr defTabSz="457200">
              <a:defRPr sz="1400">
                <a:solidFill>
                  <a:srgbClr val="333333"/>
                </a:solidFill>
              </a:defRPr>
            </a:pPr>
            <a:r>
              <a:t>This problem can also be solved with a </a:t>
            </a:r>
            <a:r>
              <a:rPr sz="1260">
                <a:solidFill>
                  <a:srgbClr val="C7254E"/>
                </a:solidFill>
                <a:latin typeface="Menlo"/>
                <a:ea typeface="Menlo"/>
                <a:cs typeface="Menlo"/>
                <a:sym typeface="Menlo"/>
              </a:rPr>
              <a:t>for</a:t>
            </a:r>
            <a:r>
              <a:t> loop.</a:t>
            </a:r>
          </a:p>
        </p:txBody>
      </p:sp>
      <p:sp>
        <p:nvSpPr>
          <p:cNvPr id="413" name="n = int(input())…"/>
          <p:cNvSpPr/>
          <p:nvPr/>
        </p:nvSpPr>
        <p:spPr>
          <a:xfrm>
            <a:off x="427227" y="2154580"/>
            <a:ext cx="2650745"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if n == 0:</a:t>
            </a:r>
          </a:p>
          <a:p>
            <a:r>
              <a:t>    print(0)</a:t>
            </a:r>
          </a:p>
          <a:p>
            <a:r>
              <a:t>else:</a:t>
            </a:r>
          </a:p>
          <a:p>
            <a:r>
              <a:t>    a, b = 0, 1</a:t>
            </a:r>
          </a:p>
          <a:p>
            <a:r>
              <a:t>    for i in range(2, n + 1):</a:t>
            </a:r>
          </a:p>
          <a:p>
            <a:r>
              <a:t>        a, b = b, a + b</a:t>
            </a:r>
          </a:p>
          <a:p>
            <a:r>
              <a:t>    print(b)</a:t>
            </a:r>
          </a:p>
        </p:txBody>
      </p:sp>
      <p:sp>
        <p:nvSpPr>
          <p:cNvPr id="414" name="ϕn"/>
          <p:cNvSpPr/>
          <p:nvPr/>
        </p:nvSpPr>
        <p:spPr>
          <a:xfrm>
            <a:off x="5432920" y="1332230"/>
            <a:ext cx="665760"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1400" i="1">
                <a:solidFill>
                  <a:srgbClr val="333333"/>
                </a:solidFill>
                <a:latin typeface="STIXGeneral"/>
                <a:ea typeface="STIXGeneral"/>
                <a:cs typeface="STIXGeneral"/>
                <a:sym typeface="STIXGeneral"/>
              </a:defRPr>
            </a:pPr>
            <a:r>
              <a:t>ϕ</a:t>
            </a:r>
            <a:r>
              <a:rPr baseline="-5999"/>
              <a:t>n</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tement…"/>
          <p:cNvSpPr/>
          <p:nvPr/>
        </p:nvSpPr>
        <p:spPr>
          <a:xfrm>
            <a:off x="370817" y="388569"/>
            <a:ext cx="8402366" cy="154596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The Fibonacci sequence is defined as follows:</a:t>
            </a:r>
          </a:p>
          <a:p>
            <a:pPr algn="ctr" defTabSz="457200">
              <a:defRPr sz="1679" i="1">
                <a:solidFill>
                  <a:srgbClr val="333333"/>
                </a:solidFill>
                <a:latin typeface="STIXGeneral"/>
                <a:ea typeface="STIXGeneral"/>
                <a:cs typeface="STIXGeneral"/>
                <a:sym typeface="STIXGeneral"/>
              </a:defRPr>
            </a:pPr>
            <a:endParaRPr>
              <a:latin typeface="+mn-lt"/>
              <a:ea typeface="+mn-ea"/>
              <a:cs typeface="+mn-cs"/>
              <a:sym typeface="Helvetica Neue"/>
            </a:endParaRPr>
          </a:p>
          <a:p>
            <a:pPr algn="ctr" defTabSz="457200">
              <a:defRPr sz="1050">
                <a:solidFill>
                  <a:srgbClr val="333333"/>
                </a:solidFill>
                <a:latin typeface="STIXGeneral"/>
                <a:ea typeface="STIXGeneral"/>
                <a:cs typeface="STIXGeneral"/>
                <a:sym typeface="STIXGeneral"/>
              </a:defRPr>
            </a:pPr>
            <a:endParaRPr>
              <a:latin typeface="+mn-lt"/>
              <a:ea typeface="+mn-ea"/>
              <a:cs typeface="+mn-cs"/>
              <a:sym typeface="Helvetica Neue"/>
            </a:endParaRPr>
          </a:p>
          <a:p>
            <a:pPr defTabSz="457200">
              <a:defRPr sz="1400">
                <a:solidFill>
                  <a:srgbClr val="333333"/>
                </a:solidFill>
              </a:defRPr>
            </a:pPr>
            <a:r>
              <a:t>Given an integer</a:t>
            </a:r>
            <a:r>
              <a:rPr sz="1679"/>
              <a:t>, </a:t>
            </a:r>
            <a:r>
              <a:t>a, determine its index among the Fibonacci numbers, that is, print the number</a:t>
            </a:r>
            <a:r>
              <a:rPr sz="1679"/>
              <a:t> </a:t>
            </a:r>
            <a:r>
              <a:rPr i="1"/>
              <a:t>n</a:t>
            </a:r>
            <a:r>
              <a:t> such that ϕ</a:t>
            </a:r>
            <a:r>
              <a:rPr baseline="-5999"/>
              <a:t>n</a:t>
            </a:r>
            <a:r>
              <a:rPr sz="1679" baseline="-5999"/>
              <a:t> </a:t>
            </a:r>
            <a:r>
              <a:t>= </a:t>
            </a:r>
            <a:r>
              <a:rPr i="1"/>
              <a:t>a</a:t>
            </a:r>
            <a:r>
              <a:t>. If</a:t>
            </a:r>
            <a:r>
              <a:rPr sz="1679"/>
              <a:t> </a:t>
            </a:r>
            <a:r>
              <a:rPr i="1"/>
              <a:t>a</a:t>
            </a:r>
            <a:r>
              <a:t> is not a Fibonacci number, print -1. </a:t>
            </a:r>
          </a:p>
        </p:txBody>
      </p:sp>
      <p:pic>
        <p:nvPicPr>
          <p:cNvPr id="417" name="Screen Shot 2017-05-24 at 20.08.57.png" descr="Screen Shot 2017-05-24 at 20.08.57.png"/>
          <p:cNvPicPr>
            <a:picLocks noChangeAspect="1"/>
          </p:cNvPicPr>
          <p:nvPr/>
        </p:nvPicPr>
        <p:blipFill>
          <a:blip r:embed="rId2">
            <a:extLst/>
          </a:blip>
          <a:stretch>
            <a:fillRect/>
          </a:stretch>
        </p:blipFill>
        <p:spPr>
          <a:xfrm>
            <a:off x="1720850" y="914400"/>
            <a:ext cx="3416300" cy="431800"/>
          </a:xfrm>
          <a:prstGeom prst="rect">
            <a:avLst/>
          </a:prstGeom>
          <a:ln w="12700">
            <a:miter lim="400000"/>
          </a:ln>
        </p:spPr>
      </p:pic>
      <p:sp>
        <p:nvSpPr>
          <p:cNvPr id="418" name="a = int(input())…"/>
          <p:cNvSpPr/>
          <p:nvPr/>
        </p:nvSpPr>
        <p:spPr>
          <a:xfrm>
            <a:off x="352107" y="2008530"/>
            <a:ext cx="5493386" cy="3996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if a == 0:</a:t>
            </a:r>
          </a:p>
          <a:p>
            <a:r>
              <a:t>    print(0)</a:t>
            </a:r>
          </a:p>
          <a:p>
            <a:r>
              <a:t>else:</a:t>
            </a:r>
          </a:p>
          <a:p>
            <a:r>
              <a:t>    fib_prev, fib_next = 0, 1</a:t>
            </a:r>
          </a:p>
          <a:p>
            <a:r>
              <a:t>    n = 1</a:t>
            </a:r>
          </a:p>
          <a:p>
            <a:r>
              <a:t>    while fib_next &lt;= a:</a:t>
            </a:r>
          </a:p>
          <a:p>
            <a:r>
              <a:t>        if fib_next == a:</a:t>
            </a:r>
          </a:p>
          <a:p>
            <a:r>
              <a:t>            print(n)</a:t>
            </a:r>
          </a:p>
          <a:p>
            <a:r>
              <a:t>            break</a:t>
            </a:r>
          </a:p>
          <a:p>
            <a:r>
              <a:t>        fib_prev, fib_next = fib_next, fib_prev + fib_next</a:t>
            </a:r>
          </a:p>
          <a:p>
            <a:r>
              <a:t>        n += 1</a:t>
            </a:r>
          </a:p>
          <a:p>
            <a:r>
              <a:t>    else:</a:t>
            </a:r>
          </a:p>
          <a:p>
            <a:r>
              <a:t>        print(-1)</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tatement…"/>
          <p:cNvSpPr/>
          <p:nvPr/>
        </p:nvSpPr>
        <p:spPr>
          <a:xfrm>
            <a:off x="385381" y="375869"/>
            <a:ext cx="8526432"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sequence of integer numbers ending with the number 0. Determine the length of the widest fragment where all the elements are equal to each other. </a:t>
            </a:r>
          </a:p>
        </p:txBody>
      </p:sp>
      <p:sp>
        <p:nvSpPr>
          <p:cNvPr id="421" name="prev = -1…"/>
          <p:cNvSpPr/>
          <p:nvPr/>
        </p:nvSpPr>
        <p:spPr>
          <a:xfrm>
            <a:off x="399351" y="1252880"/>
            <a:ext cx="5475098" cy="3996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prev = -1</a:t>
            </a:r>
          </a:p>
          <a:p>
            <a:r>
              <a:t>curr_rep_len = 0</a:t>
            </a:r>
          </a:p>
          <a:p>
            <a:r>
              <a:t>max_rep_len = 0</a:t>
            </a:r>
          </a:p>
          <a:p>
            <a:r>
              <a:t>element = int(input())</a:t>
            </a:r>
          </a:p>
          <a:p>
            <a:r>
              <a:t>while element != 0:</a:t>
            </a:r>
          </a:p>
          <a:p>
            <a:r>
              <a:t>    if prev == element:</a:t>
            </a:r>
          </a:p>
          <a:p>
            <a:r>
              <a:t>        curr_rep_len += 1</a:t>
            </a:r>
          </a:p>
          <a:p>
            <a:r>
              <a:t>    else:</a:t>
            </a:r>
          </a:p>
          <a:p>
            <a:r>
              <a:t>        prev = element</a:t>
            </a:r>
          </a:p>
          <a:p>
            <a:r>
              <a:t>        max_rep_len = max(max_rep_len, curr_rep_len)</a:t>
            </a:r>
          </a:p>
          <a:p>
            <a:r>
              <a:t>        curr_rep_len = 1</a:t>
            </a:r>
          </a:p>
          <a:p>
            <a:r>
              <a:t>    element = int(input())</a:t>
            </a:r>
          </a:p>
          <a:p>
            <a:r>
              <a:t>max_rep_len = max(max_rep_len, curr_rep_len)</a:t>
            </a:r>
          </a:p>
          <a:p>
            <a:r>
              <a:t>print(max_rep_len)</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Lists"/>
          <p:cNvSpPr/>
          <p:nvPr/>
        </p:nvSpPr>
        <p:spPr>
          <a:xfrm>
            <a:off x="3935145" y="3060903"/>
            <a:ext cx="1273710"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Lists</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Screen Shot 2017-05-25 at 20.41.17.png" descr="Screen Shot 2017-05-25 at 20.41.17.png"/>
          <p:cNvPicPr>
            <a:picLocks noChangeAspect="1"/>
          </p:cNvPicPr>
          <p:nvPr/>
        </p:nvPicPr>
        <p:blipFill>
          <a:blip r:embed="rId2">
            <a:extLst/>
          </a:blip>
          <a:stretch>
            <a:fillRect/>
          </a:stretch>
        </p:blipFill>
        <p:spPr>
          <a:xfrm>
            <a:off x="368300" y="125361"/>
            <a:ext cx="9144000" cy="6607278"/>
          </a:xfrm>
          <a:prstGeom prst="rect">
            <a:avLst/>
          </a:prstGeom>
          <a:ln w="12700">
            <a:miter lim="400000"/>
          </a:ln>
        </p:spPr>
      </p:pic>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Screen Shot 2017-05-25 at 20.41.33.png" descr="Screen Shot 2017-05-25 at 20.41.33.png"/>
          <p:cNvPicPr>
            <a:picLocks noChangeAspect="1"/>
          </p:cNvPicPr>
          <p:nvPr/>
        </p:nvPicPr>
        <p:blipFill>
          <a:blip r:embed="rId2">
            <a:extLst/>
          </a:blip>
          <a:stretch>
            <a:fillRect/>
          </a:stretch>
        </p:blipFill>
        <p:spPr>
          <a:xfrm>
            <a:off x="1104900" y="0"/>
            <a:ext cx="7315200" cy="6858000"/>
          </a:xfrm>
          <a:prstGeom prst="rect">
            <a:avLst/>
          </a:prstGeom>
          <a:ln w="12700">
            <a:miter lim="400000"/>
          </a:ln>
        </p:spPr>
      </p:pic>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 name="Screen Shot 2017-05-25 at 20.42.17.png" descr="Screen Shot 2017-05-25 at 20.42.17.png"/>
          <p:cNvPicPr>
            <a:picLocks noChangeAspect="1"/>
          </p:cNvPicPr>
          <p:nvPr/>
        </p:nvPicPr>
        <p:blipFill>
          <a:blip r:embed="rId2">
            <a:extLst/>
          </a:blip>
          <a:stretch>
            <a:fillRect/>
          </a:stretch>
        </p:blipFill>
        <p:spPr>
          <a:xfrm>
            <a:off x="739008" y="0"/>
            <a:ext cx="7665984" cy="6858000"/>
          </a:xfrm>
          <a:prstGeom prst="rect">
            <a:avLst/>
          </a:prstGeom>
          <a:ln w="12700">
            <a:miter lim="400000"/>
          </a:ln>
        </p:spPr>
      </p:pic>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Screen Shot 2017-05-25 at 20.42.28.png" descr="Screen Shot 2017-05-25 at 20.42.28.png"/>
          <p:cNvPicPr>
            <a:picLocks noChangeAspect="1"/>
          </p:cNvPicPr>
          <p:nvPr/>
        </p:nvPicPr>
        <p:blipFill>
          <a:blip r:embed="rId2">
            <a:extLst/>
          </a:blip>
          <a:stretch>
            <a:fillRect/>
          </a:stretch>
        </p:blipFill>
        <p:spPr>
          <a:xfrm>
            <a:off x="292100" y="173989"/>
            <a:ext cx="8992198" cy="6114696"/>
          </a:xfrm>
          <a:prstGeom prst="rect">
            <a:avLst/>
          </a:prstGeom>
          <a:ln w="12700">
            <a:miter lim="400000"/>
          </a:ln>
        </p:spPr>
      </p:pic>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Screen Shot 2017-05-25 at 20.42.43.png" descr="Screen Shot 2017-05-25 at 20.42.43.png"/>
          <p:cNvPicPr>
            <a:picLocks noChangeAspect="1"/>
          </p:cNvPicPr>
          <p:nvPr/>
        </p:nvPicPr>
        <p:blipFill>
          <a:blip r:embed="rId2">
            <a:extLst/>
          </a:blip>
          <a:stretch>
            <a:fillRect/>
          </a:stretch>
        </p:blipFill>
        <p:spPr>
          <a:xfrm>
            <a:off x="266700" y="47580"/>
            <a:ext cx="9000050" cy="4193862"/>
          </a:xfrm>
          <a:prstGeom prst="rect">
            <a:avLst/>
          </a:prstGeom>
          <a:ln w="12700">
            <a:miter lim="400000"/>
          </a:ln>
        </p:spPr>
      </p:pic>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Screen Shot 2017-05-25 at 20.42.54.png" descr="Screen Shot 2017-05-25 at 20.42.54.png"/>
          <p:cNvPicPr>
            <a:picLocks noChangeAspect="1"/>
          </p:cNvPicPr>
          <p:nvPr/>
        </p:nvPicPr>
        <p:blipFill>
          <a:blip r:embed="rId2">
            <a:extLst/>
          </a:blip>
          <a:stretch>
            <a:fillRect/>
          </a:stretch>
        </p:blipFill>
        <p:spPr>
          <a:xfrm>
            <a:off x="241300" y="-12942"/>
            <a:ext cx="9144000" cy="613458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tatement…"/>
          <p:cNvSpPr/>
          <p:nvPr/>
        </p:nvSpPr>
        <p:spPr>
          <a:xfrm>
            <a:off x="375564" y="382219"/>
            <a:ext cx="8593790"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Write a program that reads an integer number and prints its previous and next numbers. See the examples below. Remember that you can convert the numbers to strings using the function </a:t>
            </a:r>
            <a:r>
              <a:rPr sz="1260">
                <a:solidFill>
                  <a:srgbClr val="C7254E"/>
                </a:solidFill>
                <a:latin typeface="Menlo"/>
                <a:ea typeface="Menlo"/>
                <a:cs typeface="Menlo"/>
                <a:sym typeface="Menlo"/>
              </a:rPr>
              <a:t>str</a:t>
            </a:r>
            <a:r>
              <a:t>. </a:t>
            </a:r>
          </a:p>
        </p:txBody>
      </p:sp>
      <p:sp>
        <p:nvSpPr>
          <p:cNvPr id="156" name="n = int(input())…"/>
          <p:cNvSpPr/>
          <p:nvPr/>
        </p:nvSpPr>
        <p:spPr>
          <a:xfrm>
            <a:off x="362445" y="1405280"/>
            <a:ext cx="7631710" cy="923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print('The next number for the number ' + str(n) + ' is ' + str(n + 1) + '.')</a:t>
            </a:r>
          </a:p>
          <a:p>
            <a:r>
              <a:t>print('The previous number for the number ' + str(n) + ' is ' + str(n - 1) + '.')</a:t>
            </a:r>
          </a:p>
        </p:txBody>
      </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Screen Shot 2017-05-25 at 20.43.08.png" descr="Screen Shot 2017-05-25 at 20.43.08.png"/>
          <p:cNvPicPr>
            <a:picLocks noChangeAspect="1"/>
          </p:cNvPicPr>
          <p:nvPr/>
        </p:nvPicPr>
        <p:blipFill>
          <a:blip r:embed="rId2">
            <a:extLst/>
          </a:blip>
          <a:stretch>
            <a:fillRect/>
          </a:stretch>
        </p:blipFill>
        <p:spPr>
          <a:xfrm>
            <a:off x="355600" y="91048"/>
            <a:ext cx="9144000" cy="4555004"/>
          </a:xfrm>
          <a:prstGeom prst="rect">
            <a:avLst/>
          </a:prstGeom>
          <a:ln w="12700">
            <a:miter lim="400000"/>
          </a:ln>
        </p:spPr>
      </p:pic>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 name="Screen Shot 2017-05-25 at 20.43.19.png" descr="Screen Shot 2017-05-25 at 20.43.19.png"/>
          <p:cNvPicPr>
            <a:picLocks noChangeAspect="1"/>
          </p:cNvPicPr>
          <p:nvPr/>
        </p:nvPicPr>
        <p:blipFill>
          <a:blip r:embed="rId2">
            <a:extLst/>
          </a:blip>
          <a:stretch>
            <a:fillRect/>
          </a:stretch>
        </p:blipFill>
        <p:spPr>
          <a:xfrm>
            <a:off x="317500" y="83634"/>
            <a:ext cx="8939635" cy="6541196"/>
          </a:xfrm>
          <a:prstGeom prst="rect">
            <a:avLst/>
          </a:prstGeom>
          <a:ln w="12700">
            <a:miter lim="400000"/>
          </a:ln>
        </p:spPr>
      </p:pic>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 name="Screen Shot 2017-05-25 at 20.44.02.png" descr="Screen Shot 2017-05-25 at 20.44.02.png"/>
          <p:cNvPicPr>
            <a:picLocks noChangeAspect="1"/>
          </p:cNvPicPr>
          <p:nvPr/>
        </p:nvPicPr>
        <p:blipFill>
          <a:blip r:embed="rId2">
            <a:extLst/>
          </a:blip>
          <a:stretch>
            <a:fillRect/>
          </a:stretch>
        </p:blipFill>
        <p:spPr>
          <a:xfrm>
            <a:off x="304800" y="-2953"/>
            <a:ext cx="9144000" cy="4717606"/>
          </a:xfrm>
          <a:prstGeom prst="rect">
            <a:avLst/>
          </a:prstGeom>
          <a:ln w="12700">
            <a:miter lim="400000"/>
          </a:ln>
        </p:spPr>
      </p:pic>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 name="Screen Shot 2017-05-25 at 20.44.47.png" descr="Screen Shot 2017-05-25 at 20.44.47.png"/>
          <p:cNvPicPr>
            <a:picLocks noChangeAspect="1"/>
          </p:cNvPicPr>
          <p:nvPr/>
        </p:nvPicPr>
        <p:blipFill>
          <a:blip r:embed="rId2">
            <a:extLst/>
          </a:blip>
          <a:stretch>
            <a:fillRect/>
          </a:stretch>
        </p:blipFill>
        <p:spPr>
          <a:xfrm>
            <a:off x="342900" y="69750"/>
            <a:ext cx="8703065" cy="6213212"/>
          </a:xfrm>
          <a:prstGeom prst="rect">
            <a:avLst/>
          </a:prstGeom>
          <a:ln w="12700">
            <a:miter lim="400000"/>
          </a:ln>
        </p:spPr>
      </p:pic>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Screen Shot 2017-05-25 at 20.45.04.png" descr="Screen Shot 2017-05-25 at 20.45.04.png"/>
          <p:cNvPicPr>
            <a:picLocks noChangeAspect="1"/>
          </p:cNvPicPr>
          <p:nvPr/>
        </p:nvPicPr>
        <p:blipFill>
          <a:blip r:embed="rId2">
            <a:extLst/>
          </a:blip>
          <a:stretch>
            <a:fillRect/>
          </a:stretch>
        </p:blipFill>
        <p:spPr>
          <a:xfrm>
            <a:off x="355600" y="176027"/>
            <a:ext cx="8965018" cy="4050186"/>
          </a:xfrm>
          <a:prstGeom prst="rect">
            <a:avLst/>
          </a:prstGeom>
          <a:ln w="12700">
            <a:miter lim="400000"/>
          </a:ln>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Screen Shot 2017-05-25 at 20.45.13.png" descr="Screen Shot 2017-05-25 at 20.45.13.png"/>
          <p:cNvPicPr>
            <a:picLocks noChangeAspect="1"/>
          </p:cNvPicPr>
          <p:nvPr/>
        </p:nvPicPr>
        <p:blipFill>
          <a:blip r:embed="rId2">
            <a:extLst/>
          </a:blip>
          <a:stretch>
            <a:fillRect/>
          </a:stretch>
        </p:blipFill>
        <p:spPr>
          <a:xfrm>
            <a:off x="393700" y="47661"/>
            <a:ext cx="8869400" cy="5487871"/>
          </a:xfrm>
          <a:prstGeom prst="rect">
            <a:avLst/>
          </a:prstGeom>
          <a:ln w="12700">
            <a:miter lim="400000"/>
          </a:ln>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Screen Shot 2017-05-25 at 20.45.22.png" descr="Screen Shot 2017-05-25 at 20.45.22.png"/>
          <p:cNvPicPr>
            <a:picLocks noChangeAspect="1"/>
          </p:cNvPicPr>
          <p:nvPr/>
        </p:nvPicPr>
        <p:blipFill>
          <a:blip r:embed="rId2">
            <a:extLst/>
          </a:blip>
          <a:stretch>
            <a:fillRect/>
          </a:stretch>
        </p:blipFill>
        <p:spPr>
          <a:xfrm>
            <a:off x="279400" y="97724"/>
            <a:ext cx="8885828" cy="3623572"/>
          </a:xfrm>
          <a:prstGeom prst="rect">
            <a:avLst/>
          </a:prstGeom>
          <a:ln w="12700">
            <a:miter lim="400000"/>
          </a:ln>
        </p:spPr>
      </p:pic>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Screen Shot 2017-05-25 at 20.45.29.png" descr="Screen Shot 2017-05-25 at 20.45.29.png"/>
          <p:cNvPicPr>
            <a:picLocks noChangeAspect="1"/>
          </p:cNvPicPr>
          <p:nvPr/>
        </p:nvPicPr>
        <p:blipFill>
          <a:blip r:embed="rId2">
            <a:extLst/>
          </a:blip>
          <a:stretch>
            <a:fillRect/>
          </a:stretch>
        </p:blipFill>
        <p:spPr>
          <a:xfrm>
            <a:off x="228600" y="177677"/>
            <a:ext cx="9004502" cy="3314399"/>
          </a:xfrm>
          <a:prstGeom prst="rect">
            <a:avLst/>
          </a:prstGeom>
          <a:ln w="12700">
            <a:miter lim="400000"/>
          </a:ln>
        </p:spPr>
      </p:pic>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tatement…"/>
          <p:cNvSpPr/>
          <p:nvPr/>
        </p:nvSpPr>
        <p:spPr>
          <a:xfrm>
            <a:off x="376694" y="382219"/>
            <a:ext cx="8390613"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find and print all the list elements with an even index number. (i.e. </a:t>
            </a:r>
            <a:r>
              <a:rPr sz="1260">
                <a:solidFill>
                  <a:srgbClr val="C7254E"/>
                </a:solidFill>
                <a:latin typeface="Menlo"/>
                <a:ea typeface="Menlo"/>
                <a:cs typeface="Menlo"/>
                <a:sym typeface="Menlo"/>
              </a:rPr>
              <a:t>A[0]</a:t>
            </a:r>
            <a:r>
              <a:t>, </a:t>
            </a:r>
            <a:r>
              <a:rPr sz="1260">
                <a:solidFill>
                  <a:srgbClr val="C7254E"/>
                </a:solidFill>
                <a:latin typeface="Menlo"/>
                <a:ea typeface="Menlo"/>
                <a:cs typeface="Menlo"/>
                <a:sym typeface="Menlo"/>
              </a:rPr>
              <a:t>A[2]</a:t>
            </a:r>
            <a:r>
              <a:t>, </a:t>
            </a:r>
            <a:r>
              <a:rPr sz="1260">
                <a:solidFill>
                  <a:srgbClr val="C7254E"/>
                </a:solidFill>
                <a:latin typeface="Menlo"/>
                <a:ea typeface="Menlo"/>
                <a:cs typeface="Menlo"/>
                <a:sym typeface="Menlo"/>
              </a:rPr>
              <a:t>A[4]</a:t>
            </a:r>
            <a:r>
              <a:t>, ...). </a:t>
            </a:r>
          </a:p>
        </p:txBody>
      </p:sp>
      <p:sp>
        <p:nvSpPr>
          <p:cNvPr id="454" name="a = input().split()…"/>
          <p:cNvSpPr/>
          <p:nvPr/>
        </p:nvSpPr>
        <p:spPr>
          <a:xfrm>
            <a:off x="364769" y="1290980"/>
            <a:ext cx="2674062" cy="923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input().split()</a:t>
            </a:r>
          </a:p>
          <a:p>
            <a:r>
              <a:t>for i in range(0, len(a), 2):</a:t>
            </a:r>
          </a:p>
          <a:p>
            <a:r>
              <a:t>    print(a[i])</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tatement…"/>
          <p:cNvSpPr/>
          <p:nvPr/>
        </p:nvSpPr>
        <p:spPr>
          <a:xfrm>
            <a:off x="385432" y="382219"/>
            <a:ext cx="8601736"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find and print all elements that are an even number. In this case use a for-loop that iterates over the </a:t>
            </a:r>
            <a:r>
              <a:rPr u="sng"/>
              <a:t>list</a:t>
            </a:r>
            <a:r>
              <a:t>, and not over its indices! That is, don't use </a:t>
            </a:r>
            <a:r>
              <a:rPr sz="1260">
                <a:solidFill>
                  <a:srgbClr val="C7254E"/>
                </a:solidFill>
                <a:latin typeface="Menlo"/>
                <a:ea typeface="Menlo"/>
                <a:cs typeface="Menlo"/>
                <a:sym typeface="Menlo"/>
              </a:rPr>
              <a:t>range()</a:t>
            </a:r>
            <a:r>
              <a:t> </a:t>
            </a:r>
          </a:p>
        </p:txBody>
      </p:sp>
      <p:sp>
        <p:nvSpPr>
          <p:cNvPr id="457" name="a = [int(i) for i in input().split()]…"/>
          <p:cNvSpPr/>
          <p:nvPr/>
        </p:nvSpPr>
        <p:spPr>
          <a:xfrm>
            <a:off x="412686" y="1240180"/>
            <a:ext cx="3086228"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 for i in input().split()]</a:t>
            </a:r>
          </a:p>
          <a:p>
            <a:r>
              <a:t>for elem in a:</a:t>
            </a:r>
          </a:p>
          <a:p>
            <a:r>
              <a:t>    if elem % 2 == 0:</a:t>
            </a:r>
          </a:p>
          <a:p>
            <a:r>
              <a:t>        print(elem)</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tatement…"/>
          <p:cNvSpPr/>
          <p:nvPr/>
        </p:nvSpPr>
        <p:spPr>
          <a:xfrm>
            <a:off x="365417" y="382219"/>
            <a:ext cx="8627280" cy="2207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 school decided to replace the desks in three classrooms. Each desk sits two students. Given the number of students in each class, print the smallest possible number of desks that can be purchased.</a:t>
            </a:r>
          </a:p>
          <a:p>
            <a:pPr defTabSz="457200">
              <a:defRPr sz="1400">
                <a:solidFill>
                  <a:srgbClr val="333333"/>
                </a:solidFill>
              </a:defRPr>
            </a:pPr>
            <a:endParaRPr/>
          </a:p>
          <a:p>
            <a:pPr defTabSz="457200">
              <a:defRPr sz="1400">
                <a:solidFill>
                  <a:srgbClr val="333333"/>
                </a:solidFill>
              </a:defRPr>
            </a:pPr>
            <a:r>
              <a:t>The program should read three integers: the number of students in each of the three classes, </a:t>
            </a:r>
            <a:r>
              <a:rPr sz="1260">
                <a:solidFill>
                  <a:srgbClr val="C7254E"/>
                </a:solidFill>
                <a:latin typeface="Menlo"/>
                <a:ea typeface="Menlo"/>
                <a:cs typeface="Menlo"/>
                <a:sym typeface="Menlo"/>
              </a:rPr>
              <a:t>a</a:t>
            </a:r>
            <a:r>
              <a:t>, </a:t>
            </a:r>
            <a:r>
              <a:rPr sz="1260">
                <a:solidFill>
                  <a:srgbClr val="C7254E"/>
                </a:solidFill>
                <a:latin typeface="Menlo"/>
                <a:ea typeface="Menlo"/>
                <a:cs typeface="Menlo"/>
                <a:sym typeface="Menlo"/>
              </a:rPr>
              <a:t>b</a:t>
            </a:r>
            <a:r>
              <a:t> and </a:t>
            </a:r>
            <a:r>
              <a:rPr sz="1260">
                <a:solidFill>
                  <a:srgbClr val="C7254E"/>
                </a:solidFill>
                <a:latin typeface="Menlo"/>
                <a:ea typeface="Menlo"/>
                <a:cs typeface="Menlo"/>
                <a:sym typeface="Menlo"/>
              </a:rPr>
              <a:t>c</a:t>
            </a:r>
            <a:r>
              <a:t> respectively.</a:t>
            </a:r>
          </a:p>
          <a:p>
            <a:pPr defTabSz="457200">
              <a:defRPr sz="1400">
                <a:solidFill>
                  <a:srgbClr val="333333"/>
                </a:solidFill>
              </a:defRPr>
            </a:pPr>
            <a:endParaRPr/>
          </a:p>
          <a:p>
            <a:pPr defTabSz="457200">
              <a:defRPr sz="1400">
                <a:solidFill>
                  <a:srgbClr val="333333"/>
                </a:solidFill>
              </a:defRPr>
            </a:pPr>
            <a:r>
              <a:t>In the first test there are three groups. The first group has 20 students and thus needs 10 desks. The second group has 21 students, so they can get by with no fewer than 11 desks. 11 desks is also enough for the third group of 22 students. So we need 32 desks in total. </a:t>
            </a:r>
          </a:p>
        </p:txBody>
      </p:sp>
      <p:sp>
        <p:nvSpPr>
          <p:cNvPr id="159" name="a = int(input())…"/>
          <p:cNvSpPr/>
          <p:nvPr/>
        </p:nvSpPr>
        <p:spPr>
          <a:xfrm>
            <a:off x="355739" y="2827680"/>
            <a:ext cx="5435322"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b = int(input())</a:t>
            </a:r>
          </a:p>
          <a:p>
            <a:r>
              <a:t>c = int(input())</a:t>
            </a:r>
          </a:p>
          <a:p>
            <a:r>
              <a:t>print(a // 2 + b // 2 + c // 2 + a % 2 + b % 2 + c % 2)</a:t>
            </a:r>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tatement…"/>
          <p:cNvSpPr/>
          <p:nvPr/>
        </p:nvSpPr>
        <p:spPr>
          <a:xfrm>
            <a:off x="395935" y="382219"/>
            <a:ext cx="7844130"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find and print all the elements that are greater than the previous element. </a:t>
            </a:r>
          </a:p>
        </p:txBody>
      </p:sp>
      <p:sp>
        <p:nvSpPr>
          <p:cNvPr id="460" name="a = [int(i) for i in input().split()]…"/>
          <p:cNvSpPr/>
          <p:nvPr/>
        </p:nvSpPr>
        <p:spPr>
          <a:xfrm>
            <a:off x="412686" y="986180"/>
            <a:ext cx="3086228"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 for i in input().split()]</a:t>
            </a:r>
          </a:p>
          <a:p>
            <a:r>
              <a:t>for i in range(1, len(a)):</a:t>
            </a:r>
          </a:p>
          <a:p>
            <a:r>
              <a:t>    if a[i] &gt; a[i - 1]:</a:t>
            </a:r>
          </a:p>
          <a:p>
            <a:r>
              <a:t>        print(a[i])</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tatement…"/>
          <p:cNvSpPr/>
          <p:nvPr/>
        </p:nvSpPr>
        <p:spPr>
          <a:xfrm>
            <a:off x="377431" y="382219"/>
            <a:ext cx="8651309"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find and print the first adjacent elements which have the same sign. If there is no such pair, leave the output blank. </a:t>
            </a:r>
          </a:p>
        </p:txBody>
      </p:sp>
      <p:sp>
        <p:nvSpPr>
          <p:cNvPr id="463" name="a = [int(i) for i in input().split()]…"/>
          <p:cNvSpPr/>
          <p:nvPr/>
        </p:nvSpPr>
        <p:spPr>
          <a:xfrm>
            <a:off x="387286" y="1202080"/>
            <a:ext cx="3086228"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 for i in input().split()]</a:t>
            </a:r>
          </a:p>
          <a:p>
            <a:r>
              <a:t>for i in range(1, len(a)):</a:t>
            </a:r>
          </a:p>
          <a:p>
            <a:r>
              <a:t>    if a[i - 1] * a[i] &gt; 0:</a:t>
            </a:r>
          </a:p>
          <a:p>
            <a:r>
              <a:t>        print(a[i - 1], a[i])</a:t>
            </a:r>
          </a:p>
          <a:p>
            <a:r>
              <a:t>        break</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tatement…"/>
          <p:cNvSpPr/>
          <p:nvPr/>
        </p:nvSpPr>
        <p:spPr>
          <a:xfrm>
            <a:off x="383603" y="382219"/>
            <a:ext cx="8272273" cy="1191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determine and print the quantity of elements that are greater than both of their neighbors.</a:t>
            </a:r>
          </a:p>
          <a:p>
            <a:pPr defTabSz="457200">
              <a:defRPr sz="1400">
                <a:solidFill>
                  <a:srgbClr val="333333"/>
                </a:solidFill>
              </a:defRPr>
            </a:pPr>
            <a:endParaRPr/>
          </a:p>
          <a:p>
            <a:pPr defTabSz="457200">
              <a:defRPr sz="1400">
                <a:solidFill>
                  <a:srgbClr val="333333"/>
                </a:solidFill>
              </a:defRPr>
            </a:pPr>
            <a:r>
              <a:t>The first and the last items of the list shouldn't be considered because they don't have two neighbors. </a:t>
            </a:r>
          </a:p>
        </p:txBody>
      </p:sp>
      <p:sp>
        <p:nvSpPr>
          <p:cNvPr id="466" name="a = [int(i) for i in input().split()]…"/>
          <p:cNvSpPr/>
          <p:nvPr/>
        </p:nvSpPr>
        <p:spPr>
          <a:xfrm>
            <a:off x="387286" y="1595780"/>
            <a:ext cx="3086228" cy="1761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 for i in input().split()]</a:t>
            </a:r>
          </a:p>
          <a:p>
            <a:r>
              <a:t>counter = 0</a:t>
            </a:r>
          </a:p>
          <a:p>
            <a:r>
              <a:t>for i in range(1, len(a) - 1):</a:t>
            </a:r>
          </a:p>
          <a:p>
            <a:r>
              <a:t>    if a[i - 1] &lt; a[i] &gt; a[i + 1]:</a:t>
            </a:r>
          </a:p>
          <a:p>
            <a:r>
              <a:t>        counter += 1</a:t>
            </a:r>
          </a:p>
          <a:p>
            <a:r>
              <a:t>print(counter)</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tatement…"/>
          <p:cNvSpPr/>
          <p:nvPr/>
        </p:nvSpPr>
        <p:spPr>
          <a:xfrm>
            <a:off x="391604" y="382219"/>
            <a:ext cx="8690992"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Determine the element in the list with the largest value. Print the value of the largest element and then the index number. If the highest element is not unique, print the index of the first instance. </a:t>
            </a:r>
          </a:p>
        </p:txBody>
      </p:sp>
      <p:sp>
        <p:nvSpPr>
          <p:cNvPr id="469" name="index_of_max = 0…"/>
          <p:cNvSpPr/>
          <p:nvPr/>
        </p:nvSpPr>
        <p:spPr>
          <a:xfrm>
            <a:off x="430479" y="1240180"/>
            <a:ext cx="3888842" cy="1761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index_of_max = 0</a:t>
            </a:r>
          </a:p>
          <a:p>
            <a:r>
              <a:t>a = [int(i) for i in input().split()]</a:t>
            </a:r>
          </a:p>
          <a:p>
            <a:r>
              <a:t>for i in range(1, len(a)):</a:t>
            </a:r>
          </a:p>
          <a:p>
            <a:r>
              <a:t>    if a[i] &gt; a[index_of_max]:</a:t>
            </a:r>
          </a:p>
          <a:p>
            <a:r>
              <a:t>        index_of_max = i</a:t>
            </a:r>
          </a:p>
          <a:p>
            <a:r>
              <a:t>print(a[index_of_max], index_of_max)</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tatement…"/>
          <p:cNvSpPr/>
          <p:nvPr/>
        </p:nvSpPr>
        <p:spPr>
          <a:xfrm>
            <a:off x="385470" y="382219"/>
            <a:ext cx="8703260"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with all of its elements sorted in ascending order, determine and print the quantity of distinct elements in it. </a:t>
            </a:r>
          </a:p>
        </p:txBody>
      </p:sp>
      <p:sp>
        <p:nvSpPr>
          <p:cNvPr id="472" name="a = [int(i) for i in input().split()]…"/>
          <p:cNvSpPr/>
          <p:nvPr/>
        </p:nvSpPr>
        <p:spPr>
          <a:xfrm>
            <a:off x="425386" y="1252880"/>
            <a:ext cx="3086228" cy="1761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 for i in input().split()]</a:t>
            </a:r>
          </a:p>
          <a:p>
            <a:r>
              <a:t>num_distinct = 1</a:t>
            </a:r>
          </a:p>
          <a:p>
            <a:r>
              <a:t>for i in range(0, len(a) - 1):</a:t>
            </a:r>
          </a:p>
          <a:p>
            <a:r>
              <a:t>    if a[i] != a[i + 1]:</a:t>
            </a:r>
          </a:p>
          <a:p>
            <a:r>
              <a:t>        num_distinct += 1</a:t>
            </a:r>
          </a:p>
          <a:p>
            <a:r>
              <a:t>print(num_distinct)</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tatement…"/>
          <p:cNvSpPr/>
          <p:nvPr/>
        </p:nvSpPr>
        <p:spPr>
          <a:xfrm>
            <a:off x="379568" y="382219"/>
            <a:ext cx="8600318"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swap adjacent items in pairs (</a:t>
            </a:r>
            <a:r>
              <a:rPr sz="1260">
                <a:solidFill>
                  <a:srgbClr val="C7254E"/>
                </a:solidFill>
                <a:latin typeface="Menlo"/>
                <a:ea typeface="Menlo"/>
                <a:cs typeface="Menlo"/>
                <a:sym typeface="Menlo"/>
              </a:rPr>
              <a:t>A[0]</a:t>
            </a:r>
            <a:r>
              <a:t> with </a:t>
            </a:r>
            <a:r>
              <a:rPr sz="1260">
                <a:solidFill>
                  <a:srgbClr val="C7254E"/>
                </a:solidFill>
                <a:latin typeface="Menlo"/>
                <a:ea typeface="Menlo"/>
                <a:cs typeface="Menlo"/>
                <a:sym typeface="Menlo"/>
              </a:rPr>
              <a:t>A[1]</a:t>
            </a:r>
            <a:r>
              <a:t>, </a:t>
            </a:r>
            <a:r>
              <a:rPr sz="1260">
                <a:solidFill>
                  <a:srgbClr val="C7254E"/>
                </a:solidFill>
                <a:latin typeface="Menlo"/>
                <a:ea typeface="Menlo"/>
                <a:cs typeface="Menlo"/>
                <a:sym typeface="Menlo"/>
              </a:rPr>
              <a:t>A[2]</a:t>
            </a:r>
            <a:r>
              <a:t> with </a:t>
            </a:r>
            <a:r>
              <a:rPr sz="1260">
                <a:solidFill>
                  <a:srgbClr val="C7254E"/>
                </a:solidFill>
                <a:latin typeface="Menlo"/>
                <a:ea typeface="Menlo"/>
                <a:cs typeface="Menlo"/>
                <a:sym typeface="Menlo"/>
              </a:rPr>
              <a:t>A[3]</a:t>
            </a:r>
            <a:r>
              <a:t>, etc.). Print the resulting list. If a list has an odd number of elements, leave the last element in place. </a:t>
            </a:r>
          </a:p>
        </p:txBody>
      </p:sp>
      <p:sp>
        <p:nvSpPr>
          <p:cNvPr id="475" name="a = [int(i) for i in input().split()]…"/>
          <p:cNvSpPr/>
          <p:nvPr/>
        </p:nvSpPr>
        <p:spPr>
          <a:xfrm>
            <a:off x="425386" y="1240180"/>
            <a:ext cx="3086228"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 for i in input().split()]</a:t>
            </a:r>
          </a:p>
          <a:p>
            <a:r>
              <a:t>for i in range(1, len(a), 2):</a:t>
            </a:r>
          </a:p>
          <a:p>
            <a:r>
              <a:t>    a[i - 1], a[i] = a[i], a[i - 1]</a:t>
            </a:r>
          </a:p>
          <a:p>
            <a:r>
              <a:t>print(' '.join([str(i) for i in a]))</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tatement…"/>
          <p:cNvSpPr/>
          <p:nvPr/>
        </p:nvSpPr>
        <p:spPr>
          <a:xfrm>
            <a:off x="402970" y="382219"/>
            <a:ext cx="8515859"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unique numbers, swap the minimal and maximal elements of this list. Print the resulting list. </a:t>
            </a:r>
          </a:p>
        </p:txBody>
      </p:sp>
      <p:sp>
        <p:nvSpPr>
          <p:cNvPr id="478" name="a = [int(s) for s in input().split()]…"/>
          <p:cNvSpPr/>
          <p:nvPr/>
        </p:nvSpPr>
        <p:spPr>
          <a:xfrm>
            <a:off x="440029" y="1011580"/>
            <a:ext cx="7197142" cy="2879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[int(s) for s in input().split()]</a:t>
            </a:r>
          </a:p>
          <a:p>
            <a:r>
              <a:t>index_of_min = 0</a:t>
            </a:r>
          </a:p>
          <a:p>
            <a:r>
              <a:t>index_of_max = 0</a:t>
            </a:r>
          </a:p>
          <a:p>
            <a:r>
              <a:t>for i in range(1, len(a)):</a:t>
            </a:r>
          </a:p>
          <a:p>
            <a:r>
              <a:t>    if a[i] &gt; a[index_of_max]:</a:t>
            </a:r>
          </a:p>
          <a:p>
            <a:r>
              <a:t>        index_of_max = i</a:t>
            </a:r>
          </a:p>
          <a:p>
            <a:r>
              <a:t>    if a[i] &lt; a[index_of_min]:</a:t>
            </a:r>
          </a:p>
          <a:p>
            <a:r>
              <a:t>        index_of_min = i</a:t>
            </a:r>
          </a:p>
          <a:p>
            <a:r>
              <a:t>a[index_of_min], a[index_of_max] = a[index_of_max], a[index_of_min]</a:t>
            </a:r>
          </a:p>
          <a:p>
            <a:r>
              <a:t>print(' '.join([str(i) for i in a]))</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tatement…"/>
          <p:cNvSpPr/>
          <p:nvPr/>
        </p:nvSpPr>
        <p:spPr>
          <a:xfrm>
            <a:off x="381177" y="375869"/>
            <a:ext cx="8607715"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count how many element pairs have the same value (are equal). Any two elements that are equal to each other should be counted exactly once. </a:t>
            </a:r>
          </a:p>
        </p:txBody>
      </p:sp>
      <p:sp>
        <p:nvSpPr>
          <p:cNvPr id="481" name="a = [int(s) for s in input().split()]…"/>
          <p:cNvSpPr/>
          <p:nvPr/>
        </p:nvSpPr>
        <p:spPr>
          <a:xfrm>
            <a:off x="374535" y="1170330"/>
            <a:ext cx="3213330"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[int(s) for s in input().split()]</a:t>
            </a:r>
          </a:p>
          <a:p>
            <a:r>
              <a:t>counter = 0</a:t>
            </a:r>
          </a:p>
          <a:p>
            <a:r>
              <a:t>for i in range(len(a)):</a:t>
            </a:r>
          </a:p>
          <a:p>
            <a:r>
              <a:t>    for j in range(i + 1, len(a)):</a:t>
            </a:r>
          </a:p>
          <a:p>
            <a:r>
              <a:t>        if a[i] == a[j]:</a:t>
            </a:r>
          </a:p>
          <a:p>
            <a:r>
              <a:t>            counter += 1</a:t>
            </a:r>
          </a:p>
          <a:p>
            <a:r>
              <a:t>print(counter)</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tatement…"/>
          <p:cNvSpPr/>
          <p:nvPr/>
        </p:nvSpPr>
        <p:spPr>
          <a:xfrm>
            <a:off x="382054" y="375869"/>
            <a:ext cx="8608492" cy="988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numbers, find and print the elements that appear in the list only once. The elements must be printed in the order in which they occur in the original list. </a:t>
            </a:r>
          </a:p>
        </p:txBody>
      </p:sp>
      <p:sp>
        <p:nvSpPr>
          <p:cNvPr id="484" name="a = [int(s) for s in input().split()]…"/>
          <p:cNvSpPr/>
          <p:nvPr/>
        </p:nvSpPr>
        <p:spPr>
          <a:xfrm>
            <a:off x="425335" y="1208430"/>
            <a:ext cx="3213330"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[int(s) for s in input().split()]</a:t>
            </a:r>
          </a:p>
          <a:p>
            <a:r>
              <a:t>for i in range(len(a)):</a:t>
            </a:r>
          </a:p>
          <a:p>
            <a:r>
              <a:t>    for j in range(len(a)):</a:t>
            </a:r>
          </a:p>
          <a:p>
            <a:r>
              <a:t>        if i != j and a[i] == a[j]:</a:t>
            </a:r>
          </a:p>
          <a:p>
            <a:r>
              <a:t>            break</a:t>
            </a:r>
          </a:p>
          <a:p>
            <a:r>
              <a:t>    else:</a:t>
            </a:r>
          </a:p>
          <a:p>
            <a:r>
              <a:t>        print(a[i], end=' ')</a:t>
            </a: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tatement…"/>
          <p:cNvSpPr/>
          <p:nvPr/>
        </p:nvSpPr>
        <p:spPr>
          <a:xfrm>
            <a:off x="280300" y="45669"/>
            <a:ext cx="8583401" cy="13945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In chess it is known that it is possible to place 8 queens on an 8×8 chess board such that none of them can attack another. Given a placement of 8 queens on the board, determine if there is a pair of queens that can attach each other on the next move. Print the word </a:t>
            </a:r>
            <a:r>
              <a:rPr sz="1260">
                <a:solidFill>
                  <a:srgbClr val="C7254E"/>
                </a:solidFill>
                <a:latin typeface="Menlo"/>
                <a:ea typeface="Menlo"/>
                <a:cs typeface="Menlo"/>
                <a:sym typeface="Menlo"/>
              </a:rPr>
              <a:t>NO</a:t>
            </a:r>
            <a:r>
              <a:t> if no queen can attack another, otherwise print </a:t>
            </a:r>
            <a:r>
              <a:rPr sz="1260">
                <a:solidFill>
                  <a:srgbClr val="C7254E"/>
                </a:solidFill>
                <a:latin typeface="Menlo"/>
                <a:ea typeface="Menlo"/>
                <a:cs typeface="Menlo"/>
                <a:sym typeface="Menlo"/>
              </a:rPr>
              <a:t>YES</a:t>
            </a:r>
            <a:r>
              <a:t>. The input consists of eight coordinate pairs, one pair per line, with each pair giving the position of a queen on a standard chess board with rows and columns numbered starting at 1. </a:t>
            </a:r>
          </a:p>
        </p:txBody>
      </p:sp>
      <p:sp>
        <p:nvSpPr>
          <p:cNvPr id="487" name="n = 8…"/>
          <p:cNvSpPr/>
          <p:nvPr/>
        </p:nvSpPr>
        <p:spPr>
          <a:xfrm>
            <a:off x="322173" y="1437030"/>
            <a:ext cx="6493054" cy="5114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8</a:t>
            </a:r>
          </a:p>
          <a:p>
            <a:r>
              <a:t>x = []</a:t>
            </a:r>
          </a:p>
          <a:p>
            <a:r>
              <a:t>y = []</a:t>
            </a:r>
          </a:p>
          <a:p>
            <a:r>
              <a:t>for i in range(n):</a:t>
            </a:r>
          </a:p>
          <a:p>
            <a:r>
              <a:t>    new_x, new_y = [int(s) for s in input().split()]</a:t>
            </a:r>
          </a:p>
          <a:p>
            <a:r>
              <a:t>    x.append(new_x)</a:t>
            </a:r>
          </a:p>
          <a:p>
            <a:r>
              <a:t>    y.append(new_y)</a:t>
            </a:r>
          </a:p>
          <a:p>
            <a:endParaRPr/>
          </a:p>
          <a:p>
            <a:r>
              <a:t>correct = True</a:t>
            </a:r>
          </a:p>
          <a:p>
            <a:r>
              <a:t>for i in range(n):</a:t>
            </a:r>
          </a:p>
          <a:p>
            <a:r>
              <a:t>    for j in range(i + 1, n):</a:t>
            </a:r>
          </a:p>
          <a:p>
            <a:r>
              <a:t>        if x[i] == x[j] or y[i] == y[j] or abs(x[i] - x[j]) == abs(y[i] - y[j]):</a:t>
            </a:r>
          </a:p>
          <a:p>
            <a:r>
              <a:t>            correct = False</a:t>
            </a:r>
          </a:p>
          <a:p>
            <a:endParaRPr/>
          </a:p>
          <a:p>
            <a:r>
              <a:t>if correct:</a:t>
            </a:r>
          </a:p>
          <a:p>
            <a:r>
              <a:t>    print('NO')</a:t>
            </a:r>
          </a:p>
          <a:p>
            <a:r>
              <a:t>else:</a:t>
            </a:r>
          </a:p>
          <a:p>
            <a:r>
              <a:t>    print('YES')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nditions: if, then, else"/>
          <p:cNvSpPr/>
          <p:nvPr/>
        </p:nvSpPr>
        <p:spPr>
          <a:xfrm>
            <a:off x="1507997" y="3060903"/>
            <a:ext cx="6128005"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Conditions: if, then, else</a:t>
            </a: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In bowling, the player starts with 10 pins at the far end of a lane. The object is to knock all the pins down. For this exercise, the number of pins and balls will vary. Given the number of pins N and then the number of balls K to be rolled, followed by K pairs of numbers (one for each ball rolled), determine which pins remain standing after all the balls have been rolled. The balls are numbered from 1 to N (inclusive) for this situation. The subsequent number pairs, one for each K represent the start to stop (inclusive) positions of the pins that were knocked down with each role. Print a sequence of N characters, where &quot;I&quot; represents a pin left standing and &quot;.&quot; represents a pin knocked down."/>
          <p:cNvSpPr/>
          <p:nvPr/>
        </p:nvSpPr>
        <p:spPr>
          <a:xfrm>
            <a:off x="411365" y="369519"/>
            <a:ext cx="8577999" cy="15088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1400">
                <a:solidFill>
                  <a:srgbClr val="333333"/>
                </a:solidFill>
              </a:defRPr>
            </a:pPr>
            <a:r>
              <a:t>In bowling, the player starts with 10 pins at the far end of a lane. The object is to knock all the pins down. For this exercise, the number of pins and balls will vary. Given the number of pins </a:t>
            </a:r>
            <a:r>
              <a:rPr i="1"/>
              <a:t>N</a:t>
            </a:r>
            <a:r>
              <a:t> and then the number of balls </a:t>
            </a:r>
            <a:r>
              <a:rPr i="1"/>
              <a:t>K</a:t>
            </a:r>
            <a:r>
              <a:t> to be rolled, followed by </a:t>
            </a:r>
            <a:r>
              <a:rPr i="1"/>
              <a:t>K</a:t>
            </a:r>
            <a:r>
              <a:t> pairs of numbers (one for each ball rolled), determine which pins remain standing after all the balls have been rolled. The balls are numbered from 1 to </a:t>
            </a:r>
            <a:r>
              <a:rPr i="1"/>
              <a:t>N</a:t>
            </a:r>
            <a:r>
              <a:t> (inclusive) for this situation. The subsequent number pairs, one for each </a:t>
            </a:r>
            <a:r>
              <a:rPr i="1"/>
              <a:t>K</a:t>
            </a:r>
            <a:r>
              <a:t> represent the start to stop (inclusive) positions of the pins that were knocked down with each role. Print a sequence of </a:t>
            </a:r>
            <a:r>
              <a:rPr i="1"/>
              <a:t>N</a:t>
            </a:r>
            <a:r>
              <a:t> characters, where </a:t>
            </a:r>
            <a:r>
              <a:rPr sz="1260">
                <a:solidFill>
                  <a:srgbClr val="C7254E"/>
                </a:solidFill>
                <a:latin typeface="Menlo"/>
                <a:ea typeface="Menlo"/>
                <a:cs typeface="Menlo"/>
                <a:sym typeface="Menlo"/>
              </a:rPr>
              <a:t>"I"</a:t>
            </a:r>
            <a:r>
              <a:t> represents a pin left standing and </a:t>
            </a:r>
            <a:r>
              <a:rPr sz="1260">
                <a:solidFill>
                  <a:srgbClr val="C7254E"/>
                </a:solidFill>
                <a:latin typeface="Menlo"/>
                <a:ea typeface="Menlo"/>
                <a:cs typeface="Menlo"/>
                <a:sym typeface="Menlo"/>
              </a:rPr>
              <a:t>"."</a:t>
            </a:r>
            <a:r>
              <a:t> represents a pin knocked down. </a:t>
            </a:r>
          </a:p>
        </p:txBody>
      </p:sp>
      <p:sp>
        <p:nvSpPr>
          <p:cNvPr id="490" name="n, k = [int(s) for s in input().split()]…"/>
          <p:cNvSpPr/>
          <p:nvPr/>
        </p:nvSpPr>
        <p:spPr>
          <a:xfrm>
            <a:off x="418871" y="1970430"/>
            <a:ext cx="4242258"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k = [int(s) for s in input().split()]</a:t>
            </a:r>
          </a:p>
          <a:p>
            <a:r>
              <a:t>bahn = ['I'] * n</a:t>
            </a:r>
          </a:p>
          <a:p>
            <a:r>
              <a:t>for i in range(k):</a:t>
            </a:r>
          </a:p>
          <a:p>
            <a:r>
              <a:t>    left, right = [int(s) for s in input().split()]</a:t>
            </a:r>
          </a:p>
          <a:p>
            <a:r>
              <a:t>    for j in range(left - 1, right):</a:t>
            </a:r>
          </a:p>
          <a:p>
            <a:r>
              <a:t>        bahn[j] = '.'</a:t>
            </a:r>
          </a:p>
          <a:p>
            <a:r>
              <a:t>print(''.join(bahn))</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Functions and Recursion"/>
          <p:cNvSpPr/>
          <p:nvPr/>
        </p:nvSpPr>
        <p:spPr>
          <a:xfrm>
            <a:off x="1409649" y="3060903"/>
            <a:ext cx="6324702"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Functions and Recursion</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4" name="Screen Shot 2017-05-25 at 20.48.13.png" descr="Screen Shot 2017-05-25 at 20.48.13.png"/>
          <p:cNvPicPr>
            <a:picLocks noChangeAspect="1"/>
          </p:cNvPicPr>
          <p:nvPr/>
        </p:nvPicPr>
        <p:blipFill>
          <a:blip r:embed="rId2">
            <a:extLst/>
          </a:blip>
          <a:stretch>
            <a:fillRect/>
          </a:stretch>
        </p:blipFill>
        <p:spPr>
          <a:xfrm>
            <a:off x="317500" y="127358"/>
            <a:ext cx="8994757" cy="6058166"/>
          </a:xfrm>
          <a:prstGeom prst="rect">
            <a:avLst/>
          </a:prstGeom>
          <a:ln w="12700">
            <a:miter lim="400000"/>
          </a:ln>
        </p:spPr>
      </p:pic>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Screen Shot 2017-05-25 at 20.48.20.png" descr="Screen Shot 2017-05-25 at 20.48.20.png"/>
          <p:cNvPicPr>
            <a:picLocks noChangeAspect="1"/>
          </p:cNvPicPr>
          <p:nvPr/>
        </p:nvPicPr>
        <p:blipFill>
          <a:blip r:embed="rId2">
            <a:extLst/>
          </a:blip>
          <a:stretch>
            <a:fillRect/>
          </a:stretch>
        </p:blipFill>
        <p:spPr>
          <a:xfrm>
            <a:off x="304800" y="131927"/>
            <a:ext cx="9002087" cy="4703794"/>
          </a:xfrm>
          <a:prstGeom prst="rect">
            <a:avLst/>
          </a:prstGeom>
          <a:ln w="12700">
            <a:miter lim="400000"/>
          </a:ln>
        </p:spPr>
      </p:pic>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8" name="Screen Shot 2017-05-25 at 20.48.27.png" descr="Screen Shot 2017-05-25 at 20.48.27.png"/>
          <p:cNvPicPr>
            <a:picLocks noChangeAspect="1"/>
          </p:cNvPicPr>
          <p:nvPr/>
        </p:nvPicPr>
        <p:blipFill>
          <a:blip r:embed="rId2">
            <a:extLst/>
          </a:blip>
          <a:stretch>
            <a:fillRect/>
          </a:stretch>
        </p:blipFill>
        <p:spPr>
          <a:xfrm>
            <a:off x="228600" y="137613"/>
            <a:ext cx="9144000" cy="3496574"/>
          </a:xfrm>
          <a:prstGeom prst="rect">
            <a:avLst/>
          </a:prstGeom>
          <a:ln w="12700">
            <a:miter lim="400000"/>
          </a:ln>
        </p:spPr>
      </p:pic>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 name="Screen Shot 2017-05-25 at 20.48.37.png" descr="Screen Shot 2017-05-25 at 20.48.37.png"/>
          <p:cNvPicPr>
            <a:picLocks noChangeAspect="1"/>
          </p:cNvPicPr>
          <p:nvPr/>
        </p:nvPicPr>
        <p:blipFill>
          <a:blip r:embed="rId2">
            <a:extLst/>
          </a:blip>
          <a:stretch>
            <a:fillRect/>
          </a:stretch>
        </p:blipFill>
        <p:spPr>
          <a:xfrm>
            <a:off x="344133" y="0"/>
            <a:ext cx="8633535" cy="6858000"/>
          </a:xfrm>
          <a:prstGeom prst="rect">
            <a:avLst/>
          </a:prstGeom>
          <a:ln w="12700">
            <a:miter lim="400000"/>
          </a:ln>
        </p:spPr>
      </p:pic>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Screen Shot 2017-05-25 at 20.48.46.png" descr="Screen Shot 2017-05-25 at 20.48.46.png"/>
          <p:cNvPicPr>
            <a:picLocks noChangeAspect="1"/>
          </p:cNvPicPr>
          <p:nvPr/>
        </p:nvPicPr>
        <p:blipFill>
          <a:blip r:embed="rId2">
            <a:extLst/>
          </a:blip>
          <a:stretch>
            <a:fillRect/>
          </a:stretch>
        </p:blipFill>
        <p:spPr>
          <a:xfrm>
            <a:off x="292100" y="288573"/>
            <a:ext cx="8913531" cy="3757890"/>
          </a:xfrm>
          <a:prstGeom prst="rect">
            <a:avLst/>
          </a:prstGeom>
          <a:ln w="12700">
            <a:miter lim="400000"/>
          </a:ln>
        </p:spPr>
      </p:pic>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 name="Screen Shot 2017-05-25 at 20.48.53.png" descr="Screen Shot 2017-05-25 at 20.48.53.png"/>
          <p:cNvPicPr>
            <a:picLocks noChangeAspect="1"/>
          </p:cNvPicPr>
          <p:nvPr/>
        </p:nvPicPr>
        <p:blipFill>
          <a:blip r:embed="rId2">
            <a:extLst/>
          </a:blip>
          <a:stretch>
            <a:fillRect/>
          </a:stretch>
        </p:blipFill>
        <p:spPr>
          <a:xfrm>
            <a:off x="337787" y="0"/>
            <a:ext cx="8468426" cy="6858000"/>
          </a:xfrm>
          <a:prstGeom prst="rect">
            <a:avLst/>
          </a:prstGeom>
          <a:ln w="12700">
            <a:miter lim="400000"/>
          </a:ln>
        </p:spPr>
      </p:pic>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 name="Screen Shot 2017-05-25 at 20.49.07.png" descr="Screen Shot 2017-05-25 at 20.49.07.png"/>
          <p:cNvPicPr>
            <a:picLocks noChangeAspect="1"/>
          </p:cNvPicPr>
          <p:nvPr/>
        </p:nvPicPr>
        <p:blipFill>
          <a:blip r:embed="rId2">
            <a:extLst/>
          </a:blip>
          <a:stretch>
            <a:fillRect/>
          </a:stretch>
        </p:blipFill>
        <p:spPr>
          <a:xfrm>
            <a:off x="540883" y="0"/>
            <a:ext cx="8062233" cy="6858000"/>
          </a:xfrm>
          <a:prstGeom prst="rect">
            <a:avLst/>
          </a:prstGeom>
          <a:ln w="12700">
            <a:miter lim="400000"/>
          </a:ln>
        </p:spPr>
      </p:pic>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 name="Screen Shot 2017-05-25 at 20.49.21.png" descr="Screen Shot 2017-05-25 at 20.49.21.png"/>
          <p:cNvPicPr>
            <a:picLocks noChangeAspect="1"/>
          </p:cNvPicPr>
          <p:nvPr/>
        </p:nvPicPr>
        <p:blipFill>
          <a:blip r:embed="rId2">
            <a:extLst/>
          </a:blip>
          <a:stretch>
            <a:fillRect/>
          </a:stretch>
        </p:blipFill>
        <p:spPr>
          <a:xfrm>
            <a:off x="292100" y="135208"/>
            <a:ext cx="8923367" cy="502806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Screen Shot 2017-05-25 at 20.26.49.png" descr="Screen Shot 2017-05-25 at 20.26.49.png"/>
          <p:cNvPicPr>
            <a:picLocks noChangeAspect="1"/>
          </p:cNvPicPr>
          <p:nvPr/>
        </p:nvPicPr>
        <p:blipFill>
          <a:blip r:embed="rId2">
            <a:extLst/>
          </a:blip>
          <a:stretch>
            <a:fillRect/>
          </a:stretch>
        </p:blipFill>
        <p:spPr>
          <a:xfrm>
            <a:off x="550905" y="0"/>
            <a:ext cx="8042190" cy="6858000"/>
          </a:xfrm>
          <a:prstGeom prst="rect">
            <a:avLst/>
          </a:prstGeom>
          <a:ln w="12700">
            <a:miter lim="400000"/>
          </a:ln>
        </p:spPr>
      </p:pic>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Screen Shot 2017-05-25 at 20.49.37.png" descr="Screen Shot 2017-05-25 at 20.49.37.png"/>
          <p:cNvPicPr>
            <a:picLocks noChangeAspect="1"/>
          </p:cNvPicPr>
          <p:nvPr/>
        </p:nvPicPr>
        <p:blipFill>
          <a:blip r:embed="rId2">
            <a:extLst/>
          </a:blip>
          <a:stretch>
            <a:fillRect/>
          </a:stretch>
        </p:blipFill>
        <p:spPr>
          <a:xfrm>
            <a:off x="330200" y="113761"/>
            <a:ext cx="8987931" cy="6280030"/>
          </a:xfrm>
          <a:prstGeom prst="rect">
            <a:avLst/>
          </a:prstGeom>
          <a:ln w="12700">
            <a:miter lim="400000"/>
          </a:ln>
        </p:spPr>
      </p:pic>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Screen Shot 2017-05-25 at 20.50.02.png" descr="Screen Shot 2017-05-25 at 20.50.02.png"/>
          <p:cNvPicPr>
            <a:picLocks noChangeAspect="1"/>
          </p:cNvPicPr>
          <p:nvPr/>
        </p:nvPicPr>
        <p:blipFill>
          <a:blip r:embed="rId2">
            <a:extLst/>
          </a:blip>
          <a:stretch>
            <a:fillRect/>
          </a:stretch>
        </p:blipFill>
        <p:spPr>
          <a:xfrm>
            <a:off x="355600" y="131059"/>
            <a:ext cx="8967238" cy="5011105"/>
          </a:xfrm>
          <a:prstGeom prst="rect">
            <a:avLst/>
          </a:prstGeom>
          <a:ln w="12700">
            <a:miter lim="400000"/>
          </a:ln>
        </p:spPr>
      </p:pic>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 name="Screen Shot 2017-05-25 at 20.50.10.png" descr="Screen Shot 2017-05-25 at 20.50.10.png"/>
          <p:cNvPicPr>
            <a:picLocks noChangeAspect="1"/>
          </p:cNvPicPr>
          <p:nvPr/>
        </p:nvPicPr>
        <p:blipFill>
          <a:blip r:embed="rId2">
            <a:extLst/>
          </a:blip>
          <a:stretch>
            <a:fillRect/>
          </a:stretch>
        </p:blipFill>
        <p:spPr>
          <a:xfrm>
            <a:off x="279400" y="83135"/>
            <a:ext cx="9144000" cy="3554731"/>
          </a:xfrm>
          <a:prstGeom prst="rect">
            <a:avLst/>
          </a:prstGeom>
          <a:ln w="12700">
            <a:miter lim="400000"/>
          </a:ln>
        </p:spPr>
      </p:pic>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tatement…"/>
          <p:cNvSpPr/>
          <p:nvPr/>
        </p:nvSpPr>
        <p:spPr>
          <a:xfrm>
            <a:off x="710399" y="674319"/>
            <a:ext cx="7978987" cy="15977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four real numbers representing cartesian coordinates: (x</a:t>
            </a:r>
            <a:r>
              <a:rPr baseline="-5999"/>
              <a:t>1</a:t>
            </a:r>
            <a:r>
              <a:t>,y</a:t>
            </a:r>
            <a:r>
              <a:rPr baseline="-5999"/>
              <a:t>1</a:t>
            </a:r>
            <a:r>
              <a:t>), (x</a:t>
            </a:r>
            <a:r>
              <a:rPr baseline="-5999"/>
              <a:t>2</a:t>
            </a:r>
            <a:r>
              <a:t>,y</a:t>
            </a:r>
            <a:r>
              <a:rPr baseline="-5999"/>
              <a:t>2</a:t>
            </a:r>
            <a:r>
              <a:t>). Write a function </a:t>
            </a:r>
            <a:r>
              <a:rPr sz="1260">
                <a:solidFill>
                  <a:srgbClr val="C7254E"/>
                </a:solidFill>
                <a:latin typeface="Menlo"/>
                <a:ea typeface="Menlo"/>
                <a:cs typeface="Menlo"/>
                <a:sym typeface="Menlo"/>
              </a:rPr>
              <a:t>distance(x1, y1, x2, y2)</a:t>
            </a:r>
            <a:r>
              <a:t> to compute the distance between the points (x</a:t>
            </a:r>
            <a:r>
              <a:rPr baseline="-5999"/>
              <a:t>1</a:t>
            </a:r>
            <a:r>
              <a:t>,y</a:t>
            </a:r>
            <a:r>
              <a:rPr baseline="-5999"/>
              <a:t>1</a:t>
            </a:r>
            <a:r>
              <a:t>) and (x</a:t>
            </a:r>
            <a:r>
              <a:rPr baseline="-5999"/>
              <a:t>2</a:t>
            </a:r>
            <a:r>
              <a:t>,y</a:t>
            </a:r>
            <a:r>
              <a:rPr baseline="-5999"/>
              <a:t>2</a:t>
            </a:r>
            <a:r>
              <a:t>). Read four real numbers and print the resulting distance calculated by the function.</a:t>
            </a:r>
          </a:p>
          <a:p>
            <a:pPr defTabSz="457200">
              <a:defRPr sz="1400">
                <a:solidFill>
                  <a:srgbClr val="333333"/>
                </a:solidFill>
              </a:defRPr>
            </a:pPr>
            <a:endParaRPr/>
          </a:p>
          <a:p>
            <a:pPr defTabSz="457200">
              <a:defRPr sz="1400">
                <a:solidFill>
                  <a:srgbClr val="333333"/>
                </a:solidFill>
              </a:defRPr>
            </a:pPr>
            <a:r>
              <a:t>The formula for distance between two points is the same as you were taught in maths (Pythagoras’ theorem).</a:t>
            </a:r>
          </a:p>
        </p:txBody>
      </p:sp>
      <p:sp>
        <p:nvSpPr>
          <p:cNvPr id="517" name="from math import sqrt…"/>
          <p:cNvSpPr/>
          <p:nvPr/>
        </p:nvSpPr>
        <p:spPr>
          <a:xfrm>
            <a:off x="700036" y="2421280"/>
            <a:ext cx="4340328" cy="2879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from math import sqrt</a:t>
            </a:r>
          </a:p>
          <a:p>
            <a:endParaRPr/>
          </a:p>
          <a:p>
            <a:r>
              <a:t>def distance(x1, y1, x2, y2):</a:t>
            </a:r>
          </a:p>
          <a:p>
            <a:r>
              <a:t>    return sqrt((x1 - x2) ** 2 + (y1 - y2) ** 2)</a:t>
            </a:r>
          </a:p>
          <a:p>
            <a:endParaRPr/>
          </a:p>
          <a:p>
            <a:r>
              <a:t>x1 = float(input())</a:t>
            </a:r>
          </a:p>
          <a:p>
            <a:r>
              <a:t>x2 = float(input())</a:t>
            </a:r>
          </a:p>
          <a:p>
            <a:r>
              <a:t>y1 = float(input())</a:t>
            </a:r>
          </a:p>
          <a:p>
            <a:r>
              <a:t>y2 = float(input())</a:t>
            </a:r>
          </a:p>
          <a:p>
            <a:r>
              <a:t>print(distance(x1, x2, y1, y2))</a:t>
            </a: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tatement…"/>
          <p:cNvSpPr/>
          <p:nvPr/>
        </p:nvSpPr>
        <p:spPr>
          <a:xfrm>
            <a:off x="375385" y="382219"/>
            <a:ext cx="8613928" cy="1242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positive real number a and integer n. Compute</a:t>
            </a:r>
            <a:r>
              <a:rPr sz="1679"/>
              <a:t> </a:t>
            </a:r>
            <a:r>
              <a:t>a</a:t>
            </a:r>
            <a:r>
              <a:rPr baseline="31999"/>
              <a:t>n</a:t>
            </a:r>
            <a:r>
              <a:t>.  Write a function </a:t>
            </a:r>
            <a:r>
              <a:rPr sz="1260">
                <a:solidFill>
                  <a:srgbClr val="C7254E"/>
                </a:solidFill>
                <a:latin typeface="Menlo"/>
                <a:ea typeface="Menlo"/>
                <a:cs typeface="Menlo"/>
                <a:sym typeface="Menlo"/>
              </a:rPr>
              <a:t>power(a, n)</a:t>
            </a:r>
            <a:r>
              <a:t> to calculate the results using the function and print the result of the expression.</a:t>
            </a:r>
          </a:p>
          <a:p>
            <a:pPr defTabSz="457200">
              <a:defRPr sz="1400">
                <a:solidFill>
                  <a:srgbClr val="333333"/>
                </a:solidFill>
              </a:defRPr>
            </a:pPr>
            <a:endParaRPr/>
          </a:p>
          <a:p>
            <a:pPr defTabSz="457200">
              <a:defRPr sz="1400">
                <a:solidFill>
                  <a:srgbClr val="333333"/>
                </a:solidFill>
              </a:defRPr>
            </a:pPr>
            <a:r>
              <a:t>Don't use the same function from the standard library. </a:t>
            </a:r>
          </a:p>
        </p:txBody>
      </p:sp>
      <p:sp>
        <p:nvSpPr>
          <p:cNvPr id="520" name="def power(a, n):…"/>
          <p:cNvSpPr/>
          <p:nvPr/>
        </p:nvSpPr>
        <p:spPr>
          <a:xfrm>
            <a:off x="367144" y="1684680"/>
            <a:ext cx="3761512" cy="2879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def power(a, n):</a:t>
            </a:r>
          </a:p>
          <a:p>
            <a:r>
              <a:t>    res = 1</a:t>
            </a:r>
          </a:p>
          <a:p>
            <a:r>
              <a:t>    for i in range(abs(n)):</a:t>
            </a:r>
          </a:p>
          <a:p>
            <a:r>
              <a:t>        res *= a</a:t>
            </a:r>
          </a:p>
          <a:p>
            <a:r>
              <a:t>    if n &gt;= 0:</a:t>
            </a:r>
          </a:p>
          <a:p>
            <a:r>
              <a:t>        return res</a:t>
            </a:r>
          </a:p>
          <a:p>
            <a:r>
              <a:t>    else:</a:t>
            </a:r>
          </a:p>
          <a:p>
            <a:r>
              <a:t>        return 1 / res</a:t>
            </a:r>
          </a:p>
          <a:p>
            <a:endParaRPr/>
          </a:p>
          <a:p>
            <a:r>
              <a:t>print(power(float(input()), int(input())))</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tatement…"/>
          <p:cNvSpPr/>
          <p:nvPr/>
        </p:nvSpPr>
        <p:spPr>
          <a:xfrm>
            <a:off x="379780" y="382219"/>
            <a:ext cx="8816240" cy="2207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Write a function </a:t>
            </a:r>
            <a:r>
              <a:rPr sz="1260">
                <a:solidFill>
                  <a:srgbClr val="C7254E"/>
                </a:solidFill>
                <a:latin typeface="Menlo"/>
                <a:ea typeface="Menlo"/>
                <a:cs typeface="Menlo"/>
                <a:sym typeface="Menlo"/>
              </a:rPr>
              <a:t>capitalize(lower_case_word)</a:t>
            </a:r>
            <a:r>
              <a:t> that takes the lower case word and returns the word with the first letter capitalized. Eg., </a:t>
            </a:r>
            <a:r>
              <a:rPr sz="1260">
                <a:solidFill>
                  <a:srgbClr val="C7254E"/>
                </a:solidFill>
                <a:latin typeface="Menlo"/>
                <a:ea typeface="Menlo"/>
                <a:cs typeface="Menlo"/>
                <a:sym typeface="Menlo"/>
              </a:rPr>
              <a:t>print(capitalize('word'))</a:t>
            </a:r>
            <a:r>
              <a:t> should print the word </a:t>
            </a:r>
            <a:r>
              <a:rPr sz="1260">
                <a:solidFill>
                  <a:srgbClr val="C7254E"/>
                </a:solidFill>
                <a:latin typeface="Menlo"/>
                <a:ea typeface="Menlo"/>
                <a:cs typeface="Menlo"/>
                <a:sym typeface="Menlo"/>
              </a:rPr>
              <a:t>Word</a:t>
            </a:r>
            <a:r>
              <a:t>.</a:t>
            </a:r>
          </a:p>
          <a:p>
            <a:pPr defTabSz="457200">
              <a:defRPr sz="1400">
                <a:solidFill>
                  <a:srgbClr val="333333"/>
                </a:solidFill>
              </a:defRPr>
            </a:pPr>
            <a:endParaRPr/>
          </a:p>
          <a:p>
            <a:pPr defTabSz="457200">
              <a:defRPr sz="1400">
                <a:solidFill>
                  <a:srgbClr val="333333"/>
                </a:solidFill>
              </a:defRPr>
            </a:pPr>
            <a:r>
              <a:t>Then, given a line of lowercase ASCII words (text separated by a single space), print it with the first letter of each word capitalized using the your own function </a:t>
            </a:r>
            <a:r>
              <a:rPr sz="1260">
                <a:solidFill>
                  <a:srgbClr val="C7254E"/>
                </a:solidFill>
                <a:latin typeface="Menlo"/>
                <a:ea typeface="Menlo"/>
                <a:cs typeface="Menlo"/>
                <a:sym typeface="Menlo"/>
              </a:rPr>
              <a:t>capitalize()</a:t>
            </a:r>
            <a:r>
              <a:t>.</a:t>
            </a:r>
          </a:p>
          <a:p>
            <a:pPr defTabSz="457200">
              <a:defRPr sz="1400">
                <a:solidFill>
                  <a:srgbClr val="333333"/>
                </a:solidFill>
              </a:defRPr>
            </a:pPr>
            <a:endParaRPr/>
          </a:p>
          <a:p>
            <a:pPr defTabSz="457200">
              <a:defRPr sz="1400">
                <a:solidFill>
                  <a:srgbClr val="333333"/>
                </a:solidFill>
              </a:defRPr>
            </a:pPr>
            <a:r>
              <a:t>In Python there is a function </a:t>
            </a:r>
            <a:r>
              <a:rPr sz="1260">
                <a:solidFill>
                  <a:srgbClr val="C7254E"/>
                </a:solidFill>
                <a:latin typeface="Menlo"/>
                <a:ea typeface="Menlo"/>
                <a:cs typeface="Menlo"/>
                <a:sym typeface="Menlo"/>
              </a:rPr>
              <a:t>ord(character)</a:t>
            </a:r>
            <a:r>
              <a:t>, which returns character code in </a:t>
            </a:r>
            <a:r>
              <a:rPr>
                <a:solidFill>
                  <a:srgbClr val="428BCA"/>
                </a:solidFill>
                <a:hlinkClick r:id="rId2"/>
              </a:rPr>
              <a:t>the ASCII chart</a:t>
            </a:r>
            <a:r>
              <a:t>, and the function </a:t>
            </a:r>
            <a:r>
              <a:rPr sz="1260">
                <a:solidFill>
                  <a:srgbClr val="C7254E"/>
                </a:solidFill>
                <a:latin typeface="Menlo"/>
                <a:ea typeface="Menlo"/>
                <a:cs typeface="Menlo"/>
                <a:sym typeface="Menlo"/>
              </a:rPr>
              <a:t>chr(code)</a:t>
            </a:r>
            <a:r>
              <a:t>, which returns the character itself from the ASCII code. For example, </a:t>
            </a:r>
            <a:r>
              <a:rPr sz="1260">
                <a:solidFill>
                  <a:srgbClr val="C7254E"/>
                </a:solidFill>
                <a:latin typeface="Menlo"/>
                <a:ea typeface="Menlo"/>
                <a:cs typeface="Menlo"/>
                <a:sym typeface="Menlo"/>
              </a:rPr>
              <a:t>ord('a') == 97</a:t>
            </a:r>
            <a:r>
              <a:t>, </a:t>
            </a:r>
            <a:r>
              <a:rPr sz="1260">
                <a:solidFill>
                  <a:srgbClr val="C7254E"/>
                </a:solidFill>
                <a:latin typeface="Menlo"/>
                <a:ea typeface="Menlo"/>
                <a:cs typeface="Menlo"/>
                <a:sym typeface="Menlo"/>
              </a:rPr>
              <a:t>chr(97) == 'a'</a:t>
            </a:r>
            <a:r>
              <a:t>. </a:t>
            </a:r>
          </a:p>
        </p:txBody>
      </p:sp>
      <p:sp>
        <p:nvSpPr>
          <p:cNvPr id="523" name="def capitalize(word):…"/>
          <p:cNvSpPr/>
          <p:nvPr/>
        </p:nvSpPr>
        <p:spPr>
          <a:xfrm>
            <a:off x="327037" y="2713380"/>
            <a:ext cx="6610326" cy="2879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def capitalize(word):</a:t>
            </a:r>
          </a:p>
          <a:p>
            <a:r>
              <a:t>    first_letter_small = word[0]</a:t>
            </a:r>
          </a:p>
          <a:p>
            <a:r>
              <a:t>    first_letter_big = chr(ord(first_letter_small) - ord('a') + ord('A'))</a:t>
            </a:r>
          </a:p>
          <a:p>
            <a:r>
              <a:t>    return first_letter_big + word[1:]</a:t>
            </a:r>
          </a:p>
          <a:p>
            <a:endParaRPr/>
          </a:p>
          <a:p>
            <a:r>
              <a:t>source = input().split()</a:t>
            </a:r>
          </a:p>
          <a:p>
            <a:r>
              <a:t>res = []</a:t>
            </a:r>
          </a:p>
          <a:p>
            <a:r>
              <a:t>for word in source:</a:t>
            </a:r>
          </a:p>
          <a:p>
            <a:r>
              <a:t>    res.append(capitalize(word))</a:t>
            </a:r>
          </a:p>
          <a:p>
            <a:r>
              <a:t>print(' '.join(res))</a:t>
            </a:r>
          </a:p>
        </p:txBody>
      </p:sp>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Given a positive real number a and a non-negative integer n. Calculate an without using loops, ** operator or the built in function math.pow(). Instead, use recursion and the relation an=an-1. Print the result.…"/>
          <p:cNvSpPr/>
          <p:nvPr/>
        </p:nvSpPr>
        <p:spPr>
          <a:xfrm>
            <a:off x="511806" y="261569"/>
            <a:ext cx="8453758" cy="13564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1400">
                <a:solidFill>
                  <a:srgbClr val="333333"/>
                </a:solidFill>
              </a:defRPr>
            </a:pPr>
            <a:r>
              <a:t>Given a positive real number a and a non-negative integer</a:t>
            </a:r>
            <a:r>
              <a:rPr sz="1679"/>
              <a:t> </a:t>
            </a:r>
            <a:r>
              <a:t>n. Calculate a</a:t>
            </a:r>
            <a:r>
              <a:rPr baseline="31999"/>
              <a:t>n </a:t>
            </a:r>
            <a:r>
              <a:t>without using loops, </a:t>
            </a:r>
            <a:r>
              <a:rPr sz="1260">
                <a:solidFill>
                  <a:srgbClr val="C7254E"/>
                </a:solidFill>
                <a:latin typeface="Menlo"/>
                <a:ea typeface="Menlo"/>
                <a:cs typeface="Menlo"/>
                <a:sym typeface="Menlo"/>
              </a:rPr>
              <a:t>**</a:t>
            </a:r>
            <a:r>
              <a:t> operator or the built in function </a:t>
            </a:r>
            <a:r>
              <a:rPr sz="1260">
                <a:solidFill>
                  <a:srgbClr val="C7254E"/>
                </a:solidFill>
                <a:latin typeface="Menlo"/>
                <a:ea typeface="Menlo"/>
                <a:cs typeface="Menlo"/>
                <a:sym typeface="Menlo"/>
              </a:rPr>
              <a:t>math.pow()</a:t>
            </a:r>
            <a:r>
              <a:t>. Instead, use recursion and the relation a</a:t>
            </a:r>
            <a:r>
              <a:rPr baseline="31999"/>
              <a:t>n</a:t>
            </a:r>
            <a:r>
              <a:t>=a</a:t>
            </a:r>
            <a:r>
              <a:rPr baseline="31999"/>
              <a:t>n-1</a:t>
            </a:r>
            <a:r>
              <a:t>. Print the result.</a:t>
            </a:r>
          </a:p>
          <a:p>
            <a:pPr defTabSz="457200">
              <a:defRPr sz="1400">
                <a:solidFill>
                  <a:srgbClr val="333333"/>
                </a:solidFill>
              </a:defRPr>
            </a:pPr>
            <a:endParaRPr/>
          </a:p>
          <a:p>
            <a:pPr defTabSz="457200">
              <a:defRPr sz="1400">
                <a:solidFill>
                  <a:srgbClr val="333333"/>
                </a:solidFill>
              </a:defRPr>
            </a:pPr>
            <a:r>
              <a:t>Form the function </a:t>
            </a:r>
            <a:r>
              <a:rPr sz="1260">
                <a:solidFill>
                  <a:srgbClr val="C7254E"/>
                </a:solidFill>
                <a:latin typeface="Menlo"/>
                <a:ea typeface="Menlo"/>
                <a:cs typeface="Menlo"/>
                <a:sym typeface="Menlo"/>
              </a:rPr>
              <a:t>power(a, n)</a:t>
            </a:r>
            <a:r>
              <a:t>. </a:t>
            </a:r>
          </a:p>
        </p:txBody>
      </p:sp>
      <p:sp>
        <p:nvSpPr>
          <p:cNvPr id="526" name="def power(a, n):…"/>
          <p:cNvSpPr/>
          <p:nvPr/>
        </p:nvSpPr>
        <p:spPr>
          <a:xfrm>
            <a:off x="456044" y="1583080"/>
            <a:ext cx="3761512"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def power(a, n):</a:t>
            </a:r>
          </a:p>
          <a:p>
            <a:r>
              <a:t>    if n == 0:</a:t>
            </a:r>
          </a:p>
          <a:p>
            <a:r>
              <a:t>        return 1</a:t>
            </a:r>
          </a:p>
          <a:p>
            <a:r>
              <a:t>    else:</a:t>
            </a:r>
          </a:p>
          <a:p>
            <a:r>
              <a:t>        return a * power(a, n - 1)</a:t>
            </a:r>
          </a:p>
          <a:p>
            <a:endParaRPr/>
          </a:p>
          <a:p>
            <a:r>
              <a:t>print(power(float(input()), int(input())))</a:t>
            </a: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tatement…"/>
          <p:cNvSpPr/>
          <p:nvPr/>
        </p:nvSpPr>
        <p:spPr>
          <a:xfrm>
            <a:off x="378193" y="375869"/>
            <a:ext cx="6753327" cy="988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sequence of integers that end with a 0. Print the sequence in reverse order.</a:t>
            </a:r>
          </a:p>
          <a:p>
            <a:pPr defTabSz="457200">
              <a:defRPr sz="1400">
                <a:solidFill>
                  <a:srgbClr val="333333"/>
                </a:solidFill>
              </a:defRPr>
            </a:pPr>
            <a:endParaRPr/>
          </a:p>
          <a:p>
            <a:pPr defTabSz="457200">
              <a:defRPr sz="1400">
                <a:solidFill>
                  <a:srgbClr val="333333"/>
                </a:solidFill>
              </a:defRPr>
            </a:pPr>
            <a:r>
              <a:t>Don't use lists or other data structures. Use the </a:t>
            </a:r>
            <a:r>
              <a:rPr i="1"/>
              <a:t>force</a:t>
            </a:r>
            <a:r>
              <a:t> of recursion instead. </a:t>
            </a:r>
          </a:p>
        </p:txBody>
      </p:sp>
      <p:sp>
        <p:nvSpPr>
          <p:cNvPr id="529" name="def reverse():…"/>
          <p:cNvSpPr/>
          <p:nvPr/>
        </p:nvSpPr>
        <p:spPr>
          <a:xfrm>
            <a:off x="380809" y="1456080"/>
            <a:ext cx="1803782"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def reverse():</a:t>
            </a:r>
          </a:p>
          <a:p>
            <a:r>
              <a:t>    x = int(input())</a:t>
            </a:r>
          </a:p>
          <a:p>
            <a:r>
              <a:t>    if x != 0:</a:t>
            </a:r>
          </a:p>
          <a:p>
            <a:r>
              <a:t>        reverse()</a:t>
            </a:r>
          </a:p>
          <a:p>
            <a:r>
              <a:t>    print(x)</a:t>
            </a:r>
          </a:p>
          <a:p>
            <a:endParaRPr/>
          </a:p>
          <a:p>
            <a:r>
              <a:t>reverse()</a:t>
            </a:r>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tatement…"/>
          <p:cNvSpPr/>
          <p:nvPr/>
        </p:nvSpPr>
        <p:spPr>
          <a:xfrm>
            <a:off x="383095" y="382219"/>
            <a:ext cx="8546459" cy="16485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non-negative integer</a:t>
            </a:r>
            <a:r>
              <a:rPr sz="1679"/>
              <a:t> </a:t>
            </a:r>
            <a:r>
              <a:t>n, print the nth Fibonacci number. Do this by writing a function </a:t>
            </a:r>
            <a:r>
              <a:rPr sz="1260">
                <a:solidFill>
                  <a:srgbClr val="C7254E"/>
                </a:solidFill>
                <a:latin typeface="Menlo"/>
                <a:ea typeface="Menlo"/>
                <a:cs typeface="Menlo"/>
                <a:sym typeface="Menlo"/>
              </a:rPr>
              <a:t>fib(n)</a:t>
            </a:r>
            <a:r>
              <a:t> which takes the non-negative integer n and returns the nth Fibonacci number.</a:t>
            </a:r>
          </a:p>
          <a:p>
            <a:pPr defTabSz="457200">
              <a:defRPr sz="1400">
                <a:solidFill>
                  <a:srgbClr val="333333"/>
                </a:solidFill>
              </a:defRPr>
            </a:pPr>
            <a:endParaRPr/>
          </a:p>
          <a:p>
            <a:pPr defTabSz="457200">
              <a:defRPr sz="1400">
                <a:solidFill>
                  <a:srgbClr val="333333"/>
                </a:solidFill>
              </a:defRPr>
            </a:pPr>
            <a:r>
              <a:t>Don't use loops, use the </a:t>
            </a:r>
            <a:r>
              <a:rPr i="1"/>
              <a:t>flair</a:t>
            </a:r>
            <a:r>
              <a:t> of recursion instead. However, you should think about why the recursive method is much slower than using loops. </a:t>
            </a:r>
          </a:p>
        </p:txBody>
      </p:sp>
      <p:sp>
        <p:nvSpPr>
          <p:cNvPr id="532" name="def fib(n):…"/>
          <p:cNvSpPr/>
          <p:nvPr/>
        </p:nvSpPr>
        <p:spPr>
          <a:xfrm>
            <a:off x="386816" y="1913280"/>
            <a:ext cx="3290368"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def fib(n):</a:t>
            </a:r>
          </a:p>
          <a:p>
            <a:r>
              <a:t>    if n == 1 or n == 2:</a:t>
            </a:r>
          </a:p>
          <a:p>
            <a:r>
              <a:t>        return 1</a:t>
            </a:r>
          </a:p>
          <a:p>
            <a:r>
              <a:t>    else:</a:t>
            </a:r>
          </a:p>
          <a:p>
            <a:r>
              <a:t>        return fib(n - 1) + fib(n - 2)</a:t>
            </a:r>
          </a:p>
          <a:p>
            <a:endParaRPr/>
          </a:p>
          <a:p>
            <a:r>
              <a:t>print(fib(int(input())))</a:t>
            </a:r>
          </a:p>
        </p:txBody>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wo-dimensional lists (arrays)"/>
          <p:cNvSpPr/>
          <p:nvPr/>
        </p:nvSpPr>
        <p:spPr>
          <a:xfrm>
            <a:off x="851687" y="3060903"/>
            <a:ext cx="7440626"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Two-dimensional lists (arrays)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Screen Shot 2017-05-25 at 20.26.56.png" descr="Screen Shot 2017-05-25 at 20.26.56.png"/>
          <p:cNvPicPr>
            <a:picLocks noChangeAspect="1"/>
          </p:cNvPicPr>
          <p:nvPr/>
        </p:nvPicPr>
        <p:blipFill>
          <a:blip r:embed="rId2">
            <a:extLst/>
          </a:blip>
          <a:stretch>
            <a:fillRect/>
          </a:stretch>
        </p:blipFill>
        <p:spPr>
          <a:xfrm>
            <a:off x="228600" y="153948"/>
            <a:ext cx="8987706" cy="6250805"/>
          </a:xfrm>
          <a:prstGeom prst="rect">
            <a:avLst/>
          </a:prstGeom>
          <a:ln w="12700">
            <a:miter lim="400000"/>
          </a:ln>
        </p:spPr>
      </p:pic>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Screen Shot 2017-05-26 at 10.13.28.png" descr="Screen Shot 2017-05-26 at 10.13.28.png"/>
          <p:cNvPicPr>
            <a:picLocks noChangeAspect="1"/>
          </p:cNvPicPr>
          <p:nvPr/>
        </p:nvPicPr>
        <p:blipFill>
          <a:blip r:embed="rId2">
            <a:extLst/>
          </a:blip>
          <a:stretch>
            <a:fillRect/>
          </a:stretch>
        </p:blipFill>
        <p:spPr>
          <a:xfrm>
            <a:off x="439787" y="49113"/>
            <a:ext cx="8728770" cy="5522878"/>
          </a:xfrm>
          <a:prstGeom prst="rect">
            <a:avLst/>
          </a:prstGeom>
          <a:ln w="12700">
            <a:miter lim="400000"/>
          </a:ln>
        </p:spPr>
      </p:pic>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8" name="Screen Shot 2017-05-26 at 10.13.36.png" descr="Screen Shot 2017-05-26 at 10.13.36.png"/>
          <p:cNvPicPr>
            <a:picLocks noChangeAspect="1"/>
          </p:cNvPicPr>
          <p:nvPr/>
        </p:nvPicPr>
        <p:blipFill>
          <a:blip r:embed="rId2">
            <a:extLst/>
          </a:blip>
          <a:stretch>
            <a:fillRect/>
          </a:stretch>
        </p:blipFill>
        <p:spPr>
          <a:xfrm>
            <a:off x="341709" y="40332"/>
            <a:ext cx="8583224" cy="5868871"/>
          </a:xfrm>
          <a:prstGeom prst="rect">
            <a:avLst/>
          </a:prstGeom>
          <a:ln w="12700">
            <a:miter lim="400000"/>
          </a:ln>
        </p:spPr>
      </p:pic>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0" name="Screen Shot 2017-05-26 at 10.13.42.png" descr="Screen Shot 2017-05-26 at 10.13.42.png"/>
          <p:cNvPicPr>
            <a:picLocks noChangeAspect="1"/>
          </p:cNvPicPr>
          <p:nvPr/>
        </p:nvPicPr>
        <p:blipFill>
          <a:blip r:embed="rId2">
            <a:extLst/>
          </a:blip>
          <a:stretch>
            <a:fillRect/>
          </a:stretch>
        </p:blipFill>
        <p:spPr>
          <a:xfrm>
            <a:off x="334516" y="79424"/>
            <a:ext cx="8474968" cy="6265372"/>
          </a:xfrm>
          <a:prstGeom prst="rect">
            <a:avLst/>
          </a:prstGeom>
          <a:ln w="12700">
            <a:miter lim="400000"/>
          </a:ln>
        </p:spPr>
      </p:pic>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 name="Screen Shot 2017-05-26 at 10.13.56.png" descr="Screen Shot 2017-05-26 at 10.13.56.png"/>
          <p:cNvPicPr>
            <a:picLocks noChangeAspect="1"/>
          </p:cNvPicPr>
          <p:nvPr/>
        </p:nvPicPr>
        <p:blipFill>
          <a:blip r:embed="rId2">
            <a:extLst/>
          </a:blip>
          <a:stretch>
            <a:fillRect/>
          </a:stretch>
        </p:blipFill>
        <p:spPr>
          <a:xfrm>
            <a:off x="413345" y="167084"/>
            <a:ext cx="8317310" cy="5902608"/>
          </a:xfrm>
          <a:prstGeom prst="rect">
            <a:avLst/>
          </a:prstGeom>
          <a:ln w="12700">
            <a:miter lim="400000"/>
          </a:ln>
        </p:spPr>
      </p:pic>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4" name="Screen Shot 2017-05-26 at 10.14.04.png" descr="Screen Shot 2017-05-26 at 10.14.04.png"/>
          <p:cNvPicPr>
            <a:picLocks noChangeAspect="1"/>
          </p:cNvPicPr>
          <p:nvPr/>
        </p:nvPicPr>
        <p:blipFill>
          <a:blip r:embed="rId2">
            <a:extLst/>
          </a:blip>
          <a:stretch>
            <a:fillRect/>
          </a:stretch>
        </p:blipFill>
        <p:spPr>
          <a:xfrm>
            <a:off x="372864" y="107553"/>
            <a:ext cx="8589548" cy="5168668"/>
          </a:xfrm>
          <a:prstGeom prst="rect">
            <a:avLst/>
          </a:prstGeom>
          <a:ln w="12700">
            <a:miter lim="400000"/>
          </a:ln>
        </p:spPr>
      </p:pic>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Screen Shot 2017-05-26 at 10.14.11.png" descr="Screen Shot 2017-05-26 at 10.14.11.png"/>
          <p:cNvPicPr>
            <a:picLocks noChangeAspect="1"/>
          </p:cNvPicPr>
          <p:nvPr/>
        </p:nvPicPr>
        <p:blipFill>
          <a:blip r:embed="rId2">
            <a:extLst/>
          </a:blip>
          <a:stretch>
            <a:fillRect/>
          </a:stretch>
        </p:blipFill>
        <p:spPr>
          <a:xfrm>
            <a:off x="399653" y="124073"/>
            <a:ext cx="8549198" cy="2480143"/>
          </a:xfrm>
          <a:prstGeom prst="rect">
            <a:avLst/>
          </a:prstGeom>
          <a:ln w="12700">
            <a:miter lim="400000"/>
          </a:ln>
        </p:spPr>
      </p:pic>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 name="Screen Shot 2017-05-26 at 10.14.41.png" descr="Screen Shot 2017-05-26 at 10.14.41.png"/>
          <p:cNvPicPr>
            <a:picLocks noChangeAspect="1"/>
          </p:cNvPicPr>
          <p:nvPr/>
        </p:nvPicPr>
        <p:blipFill>
          <a:blip r:embed="rId2">
            <a:extLst/>
          </a:blip>
          <a:stretch>
            <a:fillRect/>
          </a:stretch>
        </p:blipFill>
        <p:spPr>
          <a:xfrm>
            <a:off x="421481" y="92819"/>
            <a:ext cx="8301038" cy="5884640"/>
          </a:xfrm>
          <a:prstGeom prst="rect">
            <a:avLst/>
          </a:prstGeom>
          <a:ln w="12700">
            <a:miter lim="400000"/>
          </a:ln>
        </p:spPr>
      </p:pic>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 name="Screen Shot 2017-05-26 at 10.14.47.png" descr="Screen Shot 2017-05-26 at 10.14.47.png"/>
          <p:cNvPicPr>
            <a:picLocks noChangeAspect="1"/>
          </p:cNvPicPr>
          <p:nvPr/>
        </p:nvPicPr>
        <p:blipFill>
          <a:blip r:embed="rId2">
            <a:extLst/>
          </a:blip>
          <a:stretch>
            <a:fillRect/>
          </a:stretch>
        </p:blipFill>
        <p:spPr>
          <a:xfrm>
            <a:off x="361007" y="119012"/>
            <a:ext cx="8421986" cy="1925848"/>
          </a:xfrm>
          <a:prstGeom prst="rect">
            <a:avLst/>
          </a:prstGeom>
          <a:ln w="12700">
            <a:miter lim="400000"/>
          </a:ln>
        </p:spPr>
      </p:pic>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Screen Shot 2017-05-26 at 10.14.57.png" descr="Screen Shot 2017-05-26 at 10.14.57.png"/>
          <p:cNvPicPr>
            <a:picLocks noChangeAspect="1"/>
          </p:cNvPicPr>
          <p:nvPr/>
        </p:nvPicPr>
        <p:blipFill>
          <a:blip r:embed="rId2">
            <a:extLst/>
          </a:blip>
          <a:stretch>
            <a:fillRect/>
          </a:stretch>
        </p:blipFill>
        <p:spPr>
          <a:xfrm>
            <a:off x="479970" y="133350"/>
            <a:ext cx="7404101" cy="6591300"/>
          </a:xfrm>
          <a:prstGeom prst="rect">
            <a:avLst/>
          </a:prstGeom>
          <a:ln w="12700">
            <a:miter lim="400000"/>
          </a:ln>
        </p:spPr>
      </p:pic>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Screen Shot 2017-05-26 at 10.15.11.png" descr="Screen Shot 2017-05-26 at 10.15.11.png"/>
          <p:cNvPicPr>
            <a:picLocks noChangeAspect="1"/>
          </p:cNvPicPr>
          <p:nvPr/>
        </p:nvPicPr>
        <p:blipFill>
          <a:blip r:embed="rId2">
            <a:extLst/>
          </a:blip>
          <a:stretch>
            <a:fillRect/>
          </a:stretch>
        </p:blipFill>
        <p:spPr>
          <a:xfrm>
            <a:off x="324395" y="92521"/>
            <a:ext cx="8495210" cy="505911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Screen Shot 2017-05-25 at 20.27.04.png" descr="Screen Shot 2017-05-25 at 20.27.04.png"/>
          <p:cNvPicPr>
            <a:picLocks noChangeAspect="1"/>
          </p:cNvPicPr>
          <p:nvPr/>
        </p:nvPicPr>
        <p:blipFill>
          <a:blip r:embed="rId2">
            <a:extLst/>
          </a:blip>
          <a:stretch>
            <a:fillRect/>
          </a:stretch>
        </p:blipFill>
        <p:spPr>
          <a:xfrm>
            <a:off x="266700" y="24054"/>
            <a:ext cx="8979485" cy="6425372"/>
          </a:xfrm>
          <a:prstGeom prst="rect">
            <a:avLst/>
          </a:prstGeom>
          <a:ln w="12700">
            <a:miter lim="400000"/>
          </a:ln>
        </p:spPr>
      </p:pic>
    </p:spTree>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6" name="Screen Shot 2017-05-26 at 10.15.18.png" descr="Screen Shot 2017-05-26 at 10.15.18.png"/>
          <p:cNvPicPr>
            <a:picLocks noChangeAspect="1"/>
          </p:cNvPicPr>
          <p:nvPr/>
        </p:nvPicPr>
        <p:blipFill>
          <a:blip r:embed="rId2">
            <a:extLst/>
          </a:blip>
          <a:stretch>
            <a:fillRect/>
          </a:stretch>
        </p:blipFill>
        <p:spPr>
          <a:xfrm>
            <a:off x="368994" y="45194"/>
            <a:ext cx="8406012" cy="6110855"/>
          </a:xfrm>
          <a:prstGeom prst="rect">
            <a:avLst/>
          </a:prstGeom>
          <a:ln w="12700">
            <a:miter lim="400000"/>
          </a:ln>
        </p:spPr>
      </p:pic>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 name="Screen Shot 2017-05-26 at 10.15.24.png" descr="Screen Shot 2017-05-26 at 10.15.24.png"/>
          <p:cNvPicPr>
            <a:picLocks noChangeAspect="1"/>
          </p:cNvPicPr>
          <p:nvPr/>
        </p:nvPicPr>
        <p:blipFill>
          <a:blip r:embed="rId2">
            <a:extLst/>
          </a:blip>
          <a:stretch>
            <a:fillRect/>
          </a:stretch>
        </p:blipFill>
        <p:spPr>
          <a:xfrm>
            <a:off x="385018" y="87758"/>
            <a:ext cx="8592407" cy="2378522"/>
          </a:xfrm>
          <a:prstGeom prst="rect">
            <a:avLst/>
          </a:prstGeom>
          <a:ln w="12700">
            <a:miter lim="400000"/>
          </a:ln>
        </p:spPr>
      </p:pic>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0" name="Screen Shot 2017-05-26 at 10.15.31.png" descr="Screen Shot 2017-05-26 at 10.15.31.png"/>
          <p:cNvPicPr>
            <a:picLocks noChangeAspect="1"/>
          </p:cNvPicPr>
          <p:nvPr/>
        </p:nvPicPr>
        <p:blipFill>
          <a:blip r:embed="rId2">
            <a:extLst/>
          </a:blip>
          <a:stretch>
            <a:fillRect/>
          </a:stretch>
        </p:blipFill>
        <p:spPr>
          <a:xfrm>
            <a:off x="269527" y="39538"/>
            <a:ext cx="8604946" cy="4045060"/>
          </a:xfrm>
          <a:prstGeom prst="rect">
            <a:avLst/>
          </a:prstGeom>
          <a:ln w="12700">
            <a:miter lim="400000"/>
          </a:ln>
        </p:spPr>
      </p:pic>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 name="Screen Shot 2017-05-26 at 10.15.40.png" descr="Screen Shot 2017-05-26 at 10.15.40.png"/>
          <p:cNvPicPr>
            <a:picLocks noChangeAspect="1"/>
          </p:cNvPicPr>
          <p:nvPr/>
        </p:nvPicPr>
        <p:blipFill>
          <a:blip r:embed="rId2">
            <a:extLst/>
          </a:blip>
          <a:stretch>
            <a:fillRect/>
          </a:stretch>
        </p:blipFill>
        <p:spPr>
          <a:xfrm>
            <a:off x="326628" y="50948"/>
            <a:ext cx="8783050" cy="3988223"/>
          </a:xfrm>
          <a:prstGeom prst="rect">
            <a:avLst/>
          </a:prstGeom>
          <a:ln w="12700">
            <a:miter lim="400000"/>
          </a:ln>
        </p:spPr>
      </p:pic>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tatement…"/>
          <p:cNvSpPr/>
          <p:nvPr/>
        </p:nvSpPr>
        <p:spPr>
          <a:xfrm>
            <a:off x="382701" y="382219"/>
            <a:ext cx="8600167" cy="1496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two integers representing the rows and columns</a:t>
            </a:r>
            <a:r>
              <a:rPr sz="1679"/>
              <a:t> </a:t>
            </a:r>
            <a:r>
              <a:t>(</a:t>
            </a:r>
            <a:r>
              <a:rPr i="1"/>
              <a:t>m</a:t>
            </a:r>
            <a:r>
              <a:t>×</a:t>
            </a:r>
            <a:r>
              <a:rPr i="1"/>
              <a:t>n</a:t>
            </a:r>
            <a:r>
              <a:t>), and subsequent m rows of n elements, find the index position of the maximum element and print two numbers representing the index</a:t>
            </a:r>
            <a:r>
              <a:rPr sz="1679"/>
              <a:t> </a:t>
            </a:r>
            <a:r>
              <a:t>(</a:t>
            </a:r>
            <a:r>
              <a:rPr i="1"/>
              <a:t>i</a:t>
            </a:r>
            <a:r>
              <a:t>×</a:t>
            </a:r>
            <a:r>
              <a:rPr i="1"/>
              <a:t>j</a:t>
            </a:r>
            <a:r>
              <a:t>) or the row number and the column number. If there exist multiple such elements in different rows, print the one with smaller row number. If there multiple such elements occur on the same row, output the smallest column number. </a:t>
            </a:r>
          </a:p>
        </p:txBody>
      </p:sp>
      <p:sp>
        <p:nvSpPr>
          <p:cNvPr id="565" name="n, m = [int(i) for i in input().split()]…"/>
          <p:cNvSpPr/>
          <p:nvPr/>
        </p:nvSpPr>
        <p:spPr>
          <a:xfrm>
            <a:off x="431787" y="1989480"/>
            <a:ext cx="4787926" cy="2879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m = [int(i) for i in input().split()]</a:t>
            </a:r>
          </a:p>
          <a:p>
            <a:r>
              <a:t>a = [[int(j) for j in input().split()] for i in range(n)]</a:t>
            </a:r>
          </a:p>
          <a:p>
            <a:r>
              <a:t>best_i, best_j = 0, 0</a:t>
            </a:r>
          </a:p>
          <a:p>
            <a:r>
              <a:t>curr_max = a[0][0]</a:t>
            </a:r>
          </a:p>
          <a:p>
            <a:r>
              <a:t>for i in range(n):</a:t>
            </a:r>
          </a:p>
          <a:p>
            <a:r>
              <a:t>    for j in range(m):</a:t>
            </a:r>
          </a:p>
          <a:p>
            <a:r>
              <a:t>        if a[i][j] &gt; curr_max:</a:t>
            </a:r>
          </a:p>
          <a:p>
            <a:r>
              <a:t>            curr_max = a[i][j]</a:t>
            </a:r>
          </a:p>
          <a:p>
            <a:r>
              <a:t>            best_i, best_j = i, j</a:t>
            </a:r>
          </a:p>
          <a:p>
            <a:r>
              <a:t>print(best_i, best_j)</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tatement…"/>
          <p:cNvSpPr/>
          <p:nvPr/>
        </p:nvSpPr>
        <p:spPr>
          <a:xfrm>
            <a:off x="399596" y="382219"/>
            <a:ext cx="8589631" cy="1318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an odd number integer</a:t>
            </a:r>
            <a:r>
              <a:rPr sz="1750"/>
              <a:t> </a:t>
            </a:r>
            <a:r>
              <a:t>n, produce a two-dimensional array of size</a:t>
            </a:r>
            <a:r>
              <a:rPr sz="1750"/>
              <a:t> </a:t>
            </a:r>
            <a:r>
              <a:t>(</a:t>
            </a:r>
            <a:r>
              <a:rPr i="1"/>
              <a:t>n</a:t>
            </a:r>
            <a:r>
              <a:t>×</a:t>
            </a:r>
            <a:r>
              <a:rPr i="1"/>
              <a:t>n</a:t>
            </a:r>
            <a:r>
              <a:t>). Fill each element with a single character string of </a:t>
            </a:r>
            <a:r>
              <a:rPr sz="1260">
                <a:solidFill>
                  <a:srgbClr val="C7254E"/>
                </a:solidFill>
                <a:latin typeface="Menlo"/>
                <a:ea typeface="Menlo"/>
                <a:cs typeface="Menlo"/>
                <a:sym typeface="Menlo"/>
              </a:rPr>
              <a:t>"." </a:t>
            </a:r>
            <a:r>
              <a:t>. Then fill the middle row, the middle column and the diagonals with the single character string of </a:t>
            </a:r>
            <a:r>
              <a:rPr sz="1260">
                <a:solidFill>
                  <a:srgbClr val="C7254E"/>
                </a:solidFill>
                <a:latin typeface="Menlo"/>
                <a:ea typeface="Menlo"/>
                <a:cs typeface="Menlo"/>
                <a:sym typeface="Menlo"/>
              </a:rPr>
              <a:t>"*" </a:t>
            </a:r>
            <a:r>
              <a:t>(an image of a snow flake). Print the array elements in</a:t>
            </a:r>
            <a:r>
              <a:rPr sz="1750"/>
              <a:t> </a:t>
            </a:r>
            <a:r>
              <a:t>(</a:t>
            </a:r>
            <a:r>
              <a:rPr i="1"/>
              <a:t>n</a:t>
            </a:r>
            <a:r>
              <a:t>×</a:t>
            </a:r>
            <a:r>
              <a:rPr i="1"/>
              <a:t>n</a:t>
            </a:r>
            <a:r>
              <a:t>) rows and columns and separate the characters with a single space. </a:t>
            </a:r>
          </a:p>
        </p:txBody>
      </p:sp>
      <p:sp>
        <p:nvSpPr>
          <p:cNvPr id="568" name="n = int(input())…"/>
          <p:cNvSpPr/>
          <p:nvPr/>
        </p:nvSpPr>
        <p:spPr>
          <a:xfrm>
            <a:off x="410476" y="1735480"/>
            <a:ext cx="2900148" cy="2599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a = [['.'] * n for i in range(n)]</a:t>
            </a:r>
          </a:p>
          <a:p>
            <a:r>
              <a:t>for i in range(n):</a:t>
            </a:r>
          </a:p>
          <a:p>
            <a:r>
              <a:t>    a[i][i] = '*'</a:t>
            </a:r>
          </a:p>
          <a:p>
            <a:r>
              <a:t>    a[n // 2][i] = '*'</a:t>
            </a:r>
          </a:p>
          <a:p>
            <a:r>
              <a:t>    a[i][n // 2] = '*'</a:t>
            </a:r>
          </a:p>
          <a:p>
            <a:r>
              <a:t>    a[i][n - i - 1] = '*'</a:t>
            </a:r>
          </a:p>
          <a:p>
            <a:r>
              <a:t>for row in a:</a:t>
            </a:r>
          </a:p>
          <a:p>
            <a:r>
              <a:t>    print(' '.join(row))</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tatement…"/>
          <p:cNvSpPr/>
          <p:nvPr/>
        </p:nvSpPr>
        <p:spPr>
          <a:xfrm>
            <a:off x="367444" y="382219"/>
            <a:ext cx="8630037" cy="8484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two numbers</a:t>
            </a:r>
            <a:r>
              <a:rPr sz="1750"/>
              <a:t> </a:t>
            </a:r>
            <a:r>
              <a:t>n and</a:t>
            </a:r>
            <a:r>
              <a:rPr sz="1750"/>
              <a:t> </a:t>
            </a:r>
            <a:r>
              <a:t>m. Create a two-dimensional array of size</a:t>
            </a:r>
            <a:r>
              <a:rPr sz="1750"/>
              <a:t> </a:t>
            </a:r>
            <a:r>
              <a:t>(</a:t>
            </a:r>
            <a:r>
              <a:rPr i="1"/>
              <a:t>n</a:t>
            </a:r>
            <a:r>
              <a:t>×</a:t>
            </a:r>
            <a:r>
              <a:rPr i="1"/>
              <a:t>m</a:t>
            </a:r>
            <a:r>
              <a:t>) and populate it with the characters </a:t>
            </a:r>
            <a:r>
              <a:rPr sz="1260">
                <a:solidFill>
                  <a:srgbClr val="C7254E"/>
                </a:solidFill>
                <a:latin typeface="Menlo"/>
                <a:ea typeface="Menlo"/>
                <a:cs typeface="Menlo"/>
                <a:sym typeface="Menlo"/>
              </a:rPr>
              <a:t>"." </a:t>
            </a:r>
            <a:r>
              <a:t>and </a:t>
            </a:r>
            <a:r>
              <a:rPr sz="1260">
                <a:solidFill>
                  <a:srgbClr val="C7254E"/>
                </a:solidFill>
                <a:latin typeface="Menlo"/>
                <a:ea typeface="Menlo"/>
                <a:cs typeface="Menlo"/>
                <a:sym typeface="Menlo"/>
              </a:rPr>
              <a:t>"*" </a:t>
            </a:r>
            <a:r>
              <a:t>in a checkerboard pattern. The top left corner should have the character </a:t>
            </a:r>
            <a:r>
              <a:rPr sz="1260">
                <a:solidFill>
                  <a:srgbClr val="C7254E"/>
                </a:solidFill>
                <a:latin typeface="Menlo"/>
                <a:ea typeface="Menlo"/>
                <a:cs typeface="Menlo"/>
                <a:sym typeface="Menlo"/>
              </a:rPr>
              <a:t>"." </a:t>
            </a:r>
            <a:r>
              <a:t>. </a:t>
            </a:r>
          </a:p>
        </p:txBody>
      </p:sp>
      <p:sp>
        <p:nvSpPr>
          <p:cNvPr id="571" name="n, m = [int(i) for i in input().split()]…"/>
          <p:cNvSpPr/>
          <p:nvPr/>
        </p:nvSpPr>
        <p:spPr>
          <a:xfrm>
            <a:off x="446316" y="1303680"/>
            <a:ext cx="3412668" cy="3158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m = [int(i) for i in input().split()]</a:t>
            </a:r>
          </a:p>
          <a:p>
            <a:r>
              <a:t>a = []</a:t>
            </a:r>
          </a:p>
          <a:p>
            <a:r>
              <a:t>for i in range(n):</a:t>
            </a:r>
          </a:p>
          <a:p>
            <a:r>
              <a:t>    a.append([])</a:t>
            </a:r>
          </a:p>
          <a:p>
            <a:r>
              <a:t>    for j in range(m):</a:t>
            </a:r>
          </a:p>
          <a:p>
            <a:r>
              <a:t>        if (i + j) % 2 == 0:</a:t>
            </a:r>
          </a:p>
          <a:p>
            <a:r>
              <a:t>            a[i].append('.')</a:t>
            </a:r>
          </a:p>
          <a:p>
            <a:r>
              <a:t>        else:</a:t>
            </a:r>
          </a:p>
          <a:p>
            <a:r>
              <a:t>            a[i].append('*')</a:t>
            </a:r>
          </a:p>
          <a:p>
            <a:r>
              <a:t>for row in a:</a:t>
            </a:r>
          </a:p>
          <a:p>
            <a:r>
              <a:t>    print(' '.join(row))</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tatement…"/>
          <p:cNvSpPr/>
          <p:nvPr/>
        </p:nvSpPr>
        <p:spPr>
          <a:xfrm>
            <a:off x="376910" y="382219"/>
            <a:ext cx="8602056" cy="2067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an integer</a:t>
            </a:r>
            <a:r>
              <a:rPr sz="1750"/>
              <a:t> </a:t>
            </a:r>
            <a:r>
              <a:t>n, produce a two-dimensional array of size</a:t>
            </a:r>
            <a:r>
              <a:rPr sz="1750"/>
              <a:t> </a:t>
            </a:r>
            <a:r>
              <a:t>(</a:t>
            </a:r>
            <a:r>
              <a:rPr i="1"/>
              <a:t>n</a:t>
            </a:r>
            <a:r>
              <a:t>×</a:t>
            </a:r>
            <a:r>
              <a:rPr i="1"/>
              <a:t>n</a:t>
            </a:r>
            <a:r>
              <a:t>) and complete it according to the following rules, and print with a single space between characters:</a:t>
            </a:r>
          </a:p>
          <a:p>
            <a:pPr defTabSz="457200">
              <a:defRPr sz="1400">
                <a:solidFill>
                  <a:srgbClr val="333333"/>
                </a:solidFill>
              </a:defRPr>
            </a:pPr>
            <a:endParaRPr/>
          </a:p>
          <a:p>
            <a:pPr marL="457200" indent="-457200" defTabSz="457200">
              <a:tabLst>
                <a:tab pos="139700" algn="l"/>
                <a:tab pos="457200" algn="l"/>
              </a:tabLst>
              <a:defRPr sz="1400">
                <a:solidFill>
                  <a:srgbClr val="333333"/>
                </a:solidFill>
              </a:defRPr>
            </a:pPr>
            <a:r>
              <a:t>	•	On the main diagonal write </a:t>
            </a:r>
            <a:r>
              <a:rPr sz="1260">
                <a:solidFill>
                  <a:srgbClr val="C7254E"/>
                </a:solidFill>
                <a:latin typeface="Menlo"/>
                <a:ea typeface="Menlo"/>
                <a:cs typeface="Menlo"/>
                <a:sym typeface="Menlo"/>
              </a:rPr>
              <a:t>0 </a:t>
            </a:r>
            <a:r>
              <a:t>.</a:t>
            </a:r>
          </a:p>
          <a:p>
            <a:pPr marL="457200" indent="-457200" defTabSz="457200">
              <a:tabLst>
                <a:tab pos="139700" algn="l"/>
                <a:tab pos="457200" algn="l"/>
              </a:tabLst>
              <a:defRPr sz="1400">
                <a:solidFill>
                  <a:srgbClr val="333333"/>
                </a:solidFill>
              </a:defRPr>
            </a:pPr>
            <a:r>
              <a:t>	•	On the diagonals adjacent to the main, write </a:t>
            </a:r>
            <a:r>
              <a:rPr sz="1260">
                <a:solidFill>
                  <a:srgbClr val="C7254E"/>
                </a:solidFill>
                <a:latin typeface="Menlo"/>
                <a:ea typeface="Menlo"/>
                <a:cs typeface="Menlo"/>
                <a:sym typeface="Menlo"/>
              </a:rPr>
              <a:t>1 </a:t>
            </a:r>
            <a:r>
              <a:t>.</a:t>
            </a:r>
          </a:p>
          <a:p>
            <a:pPr marL="457200" indent="-457200" defTabSz="457200">
              <a:tabLst>
                <a:tab pos="139700" algn="l"/>
                <a:tab pos="457200" algn="l"/>
              </a:tabLst>
              <a:defRPr sz="1400">
                <a:solidFill>
                  <a:srgbClr val="333333"/>
                </a:solidFill>
              </a:defRPr>
            </a:pPr>
            <a:r>
              <a:t>	•	On the next adjacent diagonals write </a:t>
            </a:r>
            <a:r>
              <a:rPr sz="1260">
                <a:solidFill>
                  <a:srgbClr val="C7254E"/>
                </a:solidFill>
                <a:latin typeface="Menlo"/>
                <a:ea typeface="Menlo"/>
                <a:cs typeface="Menlo"/>
                <a:sym typeface="Menlo"/>
              </a:rPr>
              <a:t>2 </a:t>
            </a:r>
            <a:r>
              <a:t>and so forth.</a:t>
            </a:r>
          </a:p>
          <a:p>
            <a:pPr marL="457200" indent="-457200" defTabSz="457200">
              <a:tabLst>
                <a:tab pos="139700" algn="l"/>
                <a:tab pos="457200" algn="l"/>
              </a:tabLst>
              <a:defRPr sz="1400">
                <a:solidFill>
                  <a:srgbClr val="333333"/>
                </a:solidFill>
              </a:defRPr>
            </a:pPr>
            <a:endParaRPr/>
          </a:p>
          <a:p>
            <a:pPr defTabSz="457200">
              <a:defRPr sz="1400">
                <a:solidFill>
                  <a:srgbClr val="333333"/>
                </a:solidFill>
              </a:defRPr>
            </a:pPr>
            <a:r>
              <a:t>Print the elements of the resulting array. </a:t>
            </a:r>
          </a:p>
        </p:txBody>
      </p:sp>
      <p:sp>
        <p:nvSpPr>
          <p:cNvPr id="574" name="n = int(input())…"/>
          <p:cNvSpPr/>
          <p:nvPr/>
        </p:nvSpPr>
        <p:spPr>
          <a:xfrm>
            <a:off x="378917" y="2433980"/>
            <a:ext cx="4766666"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a = [[abs(i - j) for j in range(n)] for i in range(n)]</a:t>
            </a:r>
          </a:p>
          <a:p>
            <a:r>
              <a:t>for row in a:</a:t>
            </a:r>
          </a:p>
          <a:p>
            <a:r>
              <a:t>    print(' '.join([str(i) for i in row]))</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tatement…"/>
          <p:cNvSpPr/>
          <p:nvPr/>
        </p:nvSpPr>
        <p:spPr>
          <a:xfrm>
            <a:off x="384913" y="382219"/>
            <a:ext cx="8643822" cy="2067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an integer</a:t>
            </a:r>
            <a:r>
              <a:rPr sz="1750"/>
              <a:t> </a:t>
            </a:r>
            <a:r>
              <a:t>n, create a two-dimensional array of size</a:t>
            </a:r>
            <a:r>
              <a:rPr sz="1750"/>
              <a:t> </a:t>
            </a:r>
            <a:r>
              <a:t>(</a:t>
            </a:r>
            <a:r>
              <a:rPr i="1"/>
              <a:t>n</a:t>
            </a:r>
            <a:r>
              <a:t>×</a:t>
            </a:r>
            <a:r>
              <a:rPr i="1"/>
              <a:t>n</a:t>
            </a:r>
            <a:r>
              <a:t>) and populate it as follows, with spaces between each character:</a:t>
            </a:r>
          </a:p>
          <a:p>
            <a:pPr defTabSz="457200">
              <a:defRPr sz="1400">
                <a:solidFill>
                  <a:srgbClr val="333333"/>
                </a:solidFill>
              </a:defRPr>
            </a:pPr>
            <a:endParaRPr/>
          </a:p>
          <a:p>
            <a:pPr marL="457200" indent="-457200" defTabSz="457200">
              <a:tabLst>
                <a:tab pos="139700" algn="l"/>
                <a:tab pos="457200" algn="l"/>
              </a:tabLst>
              <a:defRPr sz="1400">
                <a:solidFill>
                  <a:srgbClr val="333333"/>
                </a:solidFill>
              </a:defRPr>
            </a:pPr>
            <a:r>
              <a:t>	•	The positions on the </a:t>
            </a:r>
            <a:r>
              <a:rPr>
                <a:solidFill>
                  <a:srgbClr val="428BCA"/>
                </a:solidFill>
                <a:hlinkClick r:id="rId2"/>
              </a:rPr>
              <a:t>minor diagonal </a:t>
            </a:r>
            <a:r>
              <a:t>(from the upper right to the lower left corner) receive </a:t>
            </a:r>
            <a:r>
              <a:rPr sz="1260">
                <a:solidFill>
                  <a:srgbClr val="C7254E"/>
                </a:solidFill>
                <a:latin typeface="Menlo"/>
                <a:ea typeface="Menlo"/>
                <a:cs typeface="Menlo"/>
                <a:sym typeface="Menlo"/>
              </a:rPr>
              <a:t>1 </a:t>
            </a:r>
            <a:r>
              <a:t>.</a:t>
            </a:r>
          </a:p>
          <a:p>
            <a:pPr marL="457200" indent="-457200" defTabSz="457200">
              <a:tabLst>
                <a:tab pos="139700" algn="l"/>
                <a:tab pos="457200" algn="l"/>
              </a:tabLst>
              <a:defRPr sz="1400">
                <a:solidFill>
                  <a:srgbClr val="333333"/>
                </a:solidFill>
              </a:defRPr>
            </a:pPr>
            <a:r>
              <a:t>	•	The positions above this diagonal recieve </a:t>
            </a:r>
            <a:r>
              <a:rPr sz="1260">
                <a:solidFill>
                  <a:srgbClr val="C7254E"/>
                </a:solidFill>
                <a:latin typeface="Menlo"/>
                <a:ea typeface="Menlo"/>
                <a:cs typeface="Menlo"/>
                <a:sym typeface="Menlo"/>
              </a:rPr>
              <a:t>0 </a:t>
            </a:r>
            <a:r>
              <a:t>.</a:t>
            </a:r>
          </a:p>
          <a:p>
            <a:pPr marL="457200" indent="-457200" defTabSz="457200">
              <a:tabLst>
                <a:tab pos="139700" algn="l"/>
                <a:tab pos="457200" algn="l"/>
              </a:tabLst>
              <a:defRPr sz="1400">
                <a:solidFill>
                  <a:srgbClr val="333333"/>
                </a:solidFill>
              </a:defRPr>
            </a:pPr>
            <a:r>
              <a:t>	•	The positions below the diagonal receive </a:t>
            </a:r>
            <a:r>
              <a:rPr sz="1260">
                <a:solidFill>
                  <a:srgbClr val="C7254E"/>
                </a:solidFill>
                <a:latin typeface="Menlo"/>
                <a:ea typeface="Menlo"/>
                <a:cs typeface="Menlo"/>
                <a:sym typeface="Menlo"/>
              </a:rPr>
              <a:t>2 </a:t>
            </a:r>
            <a:r>
              <a:t>.</a:t>
            </a:r>
          </a:p>
          <a:p>
            <a:pPr marL="457200" indent="-457200" defTabSz="457200">
              <a:tabLst>
                <a:tab pos="139700" algn="l"/>
                <a:tab pos="457200" algn="l"/>
              </a:tabLst>
              <a:defRPr sz="1400">
                <a:solidFill>
                  <a:srgbClr val="333333"/>
                </a:solidFill>
              </a:defRPr>
            </a:pPr>
            <a:endParaRPr/>
          </a:p>
          <a:p>
            <a:pPr defTabSz="457200">
              <a:defRPr sz="1400">
                <a:solidFill>
                  <a:srgbClr val="333333"/>
                </a:solidFill>
              </a:defRPr>
            </a:pPr>
            <a:r>
              <a:t>Print the elements of the resulting array. </a:t>
            </a:r>
          </a:p>
        </p:txBody>
      </p:sp>
      <p:sp>
        <p:nvSpPr>
          <p:cNvPr id="577" name="n = int(input())…"/>
          <p:cNvSpPr/>
          <p:nvPr/>
        </p:nvSpPr>
        <p:spPr>
          <a:xfrm>
            <a:off x="378752" y="2433980"/>
            <a:ext cx="2836596" cy="3158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a = [[0] * n for i in range(n)]</a:t>
            </a:r>
          </a:p>
          <a:p>
            <a:r>
              <a:t>for i in range(n):</a:t>
            </a:r>
          </a:p>
          <a:p>
            <a:r>
              <a:t>    a[i][n - i - 1] = 1</a:t>
            </a:r>
          </a:p>
          <a:p>
            <a:r>
              <a:t>for i in range(n):</a:t>
            </a:r>
          </a:p>
          <a:p>
            <a:r>
              <a:t>    for j in range(n - i, n):</a:t>
            </a:r>
          </a:p>
          <a:p>
            <a:r>
              <a:t>        a[i][j] = 2</a:t>
            </a:r>
          </a:p>
          <a:p>
            <a:r>
              <a:t>for row in a:</a:t>
            </a:r>
          </a:p>
          <a:p>
            <a:r>
              <a:t>    for elem in row:</a:t>
            </a:r>
          </a:p>
          <a:p>
            <a:r>
              <a:t>        print(elem, end=' ')</a:t>
            </a:r>
          </a:p>
          <a:p>
            <a:r>
              <a:t>    print()</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tatement…"/>
          <p:cNvSpPr/>
          <p:nvPr/>
        </p:nvSpPr>
        <p:spPr>
          <a:xfrm>
            <a:off x="391575" y="382219"/>
            <a:ext cx="8514792" cy="1318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two positive integers</a:t>
            </a:r>
            <a:r>
              <a:rPr sz="1750"/>
              <a:t> </a:t>
            </a:r>
            <a:r>
              <a:t>m and</a:t>
            </a:r>
            <a:r>
              <a:rPr sz="1750"/>
              <a:t> </a:t>
            </a:r>
            <a:r>
              <a:t>n,</a:t>
            </a:r>
            <a:r>
              <a:rPr sz="1750"/>
              <a:t> </a:t>
            </a:r>
            <a:r>
              <a:t>m lines of</a:t>
            </a:r>
            <a:r>
              <a:rPr sz="1750"/>
              <a:t> </a:t>
            </a:r>
            <a:r>
              <a:t>n elements, giving an</a:t>
            </a:r>
            <a:r>
              <a:rPr sz="1750"/>
              <a:t> </a:t>
            </a:r>
            <a:r>
              <a:t>m×n matrix</a:t>
            </a:r>
            <a:r>
              <a:rPr sz="1750"/>
              <a:t> </a:t>
            </a:r>
            <a:r>
              <a:t>A, followed by two non-negative integers</a:t>
            </a:r>
            <a:r>
              <a:rPr sz="1750"/>
              <a:t> </a:t>
            </a:r>
            <a:r>
              <a:t>i  and</a:t>
            </a:r>
            <a:r>
              <a:rPr sz="1750"/>
              <a:t> </a:t>
            </a:r>
            <a:r>
              <a:t>j less than</a:t>
            </a:r>
            <a:r>
              <a:rPr sz="1750"/>
              <a:t> </a:t>
            </a:r>
            <a:r>
              <a:t>n, swap columns</a:t>
            </a:r>
            <a:r>
              <a:rPr sz="1750"/>
              <a:t> </a:t>
            </a:r>
            <a:r>
              <a:t>i and</a:t>
            </a:r>
            <a:r>
              <a:rPr sz="1750"/>
              <a:t> </a:t>
            </a:r>
            <a:r>
              <a:t>j of</a:t>
            </a:r>
            <a:r>
              <a:rPr sz="1750"/>
              <a:t> </a:t>
            </a:r>
            <a:r>
              <a:t>A and print the result.</a:t>
            </a:r>
          </a:p>
          <a:p>
            <a:pPr defTabSz="457200">
              <a:defRPr sz="1400">
                <a:solidFill>
                  <a:srgbClr val="333333"/>
                </a:solidFill>
              </a:defRPr>
            </a:pPr>
            <a:endParaRPr/>
          </a:p>
          <a:p>
            <a:pPr defTabSz="457200">
              <a:defRPr sz="1400">
                <a:solidFill>
                  <a:srgbClr val="333333"/>
                </a:solidFill>
              </a:defRPr>
            </a:pPr>
            <a:r>
              <a:t>Write a function </a:t>
            </a:r>
            <a:r>
              <a:rPr sz="1260">
                <a:solidFill>
                  <a:srgbClr val="C7254E"/>
                </a:solidFill>
                <a:latin typeface="Menlo"/>
                <a:ea typeface="Menlo"/>
                <a:cs typeface="Menlo"/>
                <a:sym typeface="Menlo"/>
              </a:rPr>
              <a:t>swap_columns(a, i, j)</a:t>
            </a:r>
            <a:r>
              <a:t> and call it to exchange the columns. </a:t>
            </a:r>
          </a:p>
        </p:txBody>
      </p:sp>
      <p:sp>
        <p:nvSpPr>
          <p:cNvPr id="580" name="def swap_columns(a, i, j):…"/>
          <p:cNvSpPr/>
          <p:nvPr/>
        </p:nvSpPr>
        <p:spPr>
          <a:xfrm>
            <a:off x="367398" y="1773580"/>
            <a:ext cx="5297704" cy="2599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def swap_columns(a, i, j):</a:t>
            </a:r>
          </a:p>
          <a:p>
            <a:r>
              <a:t>    for k in range(len(a)):</a:t>
            </a:r>
          </a:p>
          <a:p>
            <a:r>
              <a:t>        a[k][i], a[k][j] = a[k][j], a[k][i]</a:t>
            </a:r>
          </a:p>
          <a:p>
            <a:endParaRPr/>
          </a:p>
          <a:p>
            <a:r>
              <a:t>n, m = [int(i) for i in input().split()]</a:t>
            </a:r>
          </a:p>
          <a:p>
            <a:r>
              <a:t>a = [[int(j) for j in input().split()] for i in range(n)]</a:t>
            </a:r>
          </a:p>
          <a:p>
            <a:r>
              <a:t>i, j = [int(i) for i in input().split()]</a:t>
            </a:r>
          </a:p>
          <a:p>
            <a:r>
              <a:t>swap_columns(a, i, j)</a:t>
            </a:r>
          </a:p>
          <a:p>
            <a:r>
              <a:t>print('\n'.join([' '.join([str(i) for i in row]) for row in a]))</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 Shot 2017-05-25 at 20.27.11.png" descr="Screen Shot 2017-05-25 at 20.27.11.png"/>
          <p:cNvPicPr>
            <a:picLocks noChangeAspect="1"/>
          </p:cNvPicPr>
          <p:nvPr/>
        </p:nvPicPr>
        <p:blipFill>
          <a:blip r:embed="rId2">
            <a:extLst/>
          </a:blip>
          <a:stretch>
            <a:fillRect/>
          </a:stretch>
        </p:blipFill>
        <p:spPr>
          <a:xfrm>
            <a:off x="279400" y="113239"/>
            <a:ext cx="9458308" cy="5506302"/>
          </a:xfrm>
          <a:prstGeom prst="rect">
            <a:avLst/>
          </a:prstGeom>
          <a:ln w="12700">
            <a:miter lim="400000"/>
          </a:ln>
        </p:spPr>
      </p:pic>
    </p:spTree>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Statement…"/>
          <p:cNvSpPr/>
          <p:nvPr/>
        </p:nvSpPr>
        <p:spPr>
          <a:xfrm>
            <a:off x="399281" y="382219"/>
            <a:ext cx="8499127" cy="91071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two positive integers</a:t>
            </a:r>
            <a:r>
              <a:rPr sz="1750"/>
              <a:t> </a:t>
            </a:r>
            <a:r>
              <a:t>m and</a:t>
            </a:r>
            <a:r>
              <a:rPr sz="1750"/>
              <a:t> </a:t>
            </a:r>
            <a:r>
              <a:t>n,</a:t>
            </a:r>
            <a:r>
              <a:rPr sz="1750"/>
              <a:t> </a:t>
            </a:r>
            <a:r>
              <a:t>m  lines of</a:t>
            </a:r>
            <a:r>
              <a:rPr sz="1750"/>
              <a:t> </a:t>
            </a:r>
            <a:r>
              <a:t>n elements, giving an</a:t>
            </a:r>
            <a:r>
              <a:rPr sz="1750"/>
              <a:t> </a:t>
            </a:r>
            <a:r>
              <a:t>m×n matrix</a:t>
            </a:r>
            <a:r>
              <a:rPr sz="1750"/>
              <a:t> </a:t>
            </a:r>
            <a:r>
              <a:t>A, followed by one integer</a:t>
            </a:r>
            <a:r>
              <a:rPr sz="1750"/>
              <a:t> </a:t>
            </a:r>
            <a:r>
              <a:t>c, multiply every entry of the matrix by</a:t>
            </a:r>
            <a:r>
              <a:rPr sz="1750"/>
              <a:t> </a:t>
            </a:r>
            <a:r>
              <a:t>c and print the result. </a:t>
            </a:r>
          </a:p>
        </p:txBody>
      </p:sp>
      <p:sp>
        <p:nvSpPr>
          <p:cNvPr id="583" name="m, n = [int(k) for k in input().split()]…"/>
          <p:cNvSpPr/>
          <p:nvPr/>
        </p:nvSpPr>
        <p:spPr>
          <a:xfrm>
            <a:off x="426516" y="1367180"/>
            <a:ext cx="5458868" cy="2599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m, n = [int(k) for k in input().split()]</a:t>
            </a:r>
          </a:p>
          <a:p>
            <a:r>
              <a:t>A = [[int(k) for k in input().split()] for i in range(m)]</a:t>
            </a:r>
          </a:p>
          <a:p>
            <a:r>
              <a:t>c = int(input())</a:t>
            </a:r>
          </a:p>
          <a:p>
            <a:endParaRPr/>
          </a:p>
          <a:p>
            <a:r>
              <a:t>for i in range(m):</a:t>
            </a:r>
          </a:p>
          <a:p>
            <a:r>
              <a:t>    for j in range(n):</a:t>
            </a:r>
          </a:p>
          <a:p>
            <a:r>
              <a:t>        A[i][j] *= c</a:t>
            </a:r>
          </a:p>
          <a:p>
            <a:endParaRPr/>
          </a:p>
          <a:p>
            <a:r>
              <a:t>print('\n'.join([' '.join([str(k) for k in row]) for row in A]))</a:t>
            </a:r>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5" name="Screen Shot 2017-05-26 at 10.27.37.png" descr="Screen Shot 2017-05-26 at 10.27.37.png"/>
          <p:cNvPicPr>
            <a:picLocks noChangeAspect="1"/>
          </p:cNvPicPr>
          <p:nvPr/>
        </p:nvPicPr>
        <p:blipFill>
          <a:blip r:embed="rId2">
            <a:extLst/>
          </a:blip>
          <a:stretch>
            <a:fillRect/>
          </a:stretch>
        </p:blipFill>
        <p:spPr>
          <a:xfrm>
            <a:off x="393501" y="387173"/>
            <a:ext cx="8776974" cy="1884112"/>
          </a:xfrm>
          <a:prstGeom prst="rect">
            <a:avLst/>
          </a:prstGeom>
          <a:ln w="12700">
            <a:miter lim="400000"/>
          </a:ln>
        </p:spPr>
      </p:pic>
      <p:sp>
        <p:nvSpPr>
          <p:cNvPr id="586" name="m, n, r = [int(k) for k in input().split()]…"/>
          <p:cNvSpPr/>
          <p:nvPr/>
        </p:nvSpPr>
        <p:spPr>
          <a:xfrm>
            <a:off x="468858" y="2395880"/>
            <a:ext cx="5475784" cy="3158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m, n, r = [int(k) for k in input().split()]</a:t>
            </a:r>
          </a:p>
          <a:p>
            <a:r>
              <a:t>A = [[int(k) for k in input().split()] for i in range(m)]</a:t>
            </a:r>
          </a:p>
          <a:p>
            <a:r>
              <a:t>B = [[int(k) for k in input().split()] for j in range(n)]</a:t>
            </a:r>
          </a:p>
          <a:p>
            <a:r>
              <a:t>C = [[0]*r for i in range(m)]</a:t>
            </a:r>
          </a:p>
          <a:p>
            <a:endParaRPr/>
          </a:p>
          <a:p>
            <a:r>
              <a:t>for i in range(m):</a:t>
            </a:r>
          </a:p>
          <a:p>
            <a:r>
              <a:t>    for k in range(r):</a:t>
            </a:r>
          </a:p>
          <a:p>
            <a:r>
              <a:t>        for j in range(n):</a:t>
            </a:r>
          </a:p>
          <a:p>
            <a:r>
              <a:t>            C[i][k] += A[i][j] * B[j][k]</a:t>
            </a:r>
          </a:p>
          <a:p>
            <a:endParaRPr/>
          </a:p>
          <a:p>
            <a:r>
              <a:t>print('\n'.join([' '.join([str(k) for k in row]) for row in C]))</a:t>
            </a: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ets"/>
          <p:cNvSpPr/>
          <p:nvPr/>
        </p:nvSpPr>
        <p:spPr>
          <a:xfrm>
            <a:off x="3961129" y="3060903"/>
            <a:ext cx="1221741"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Sets</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0" name="Screen Shot 2017-05-26 at 10.28.45.png" descr="Screen Shot 2017-05-26 at 10.28.45.png"/>
          <p:cNvPicPr>
            <a:picLocks noChangeAspect="1"/>
          </p:cNvPicPr>
          <p:nvPr/>
        </p:nvPicPr>
        <p:blipFill>
          <a:blip r:embed="rId2">
            <a:extLst/>
          </a:blip>
          <a:stretch>
            <a:fillRect/>
          </a:stretch>
        </p:blipFill>
        <p:spPr>
          <a:xfrm>
            <a:off x="379015" y="378271"/>
            <a:ext cx="8758749" cy="3558243"/>
          </a:xfrm>
          <a:prstGeom prst="rect">
            <a:avLst/>
          </a:prstGeom>
          <a:ln w="12700">
            <a:miter lim="400000"/>
          </a:ln>
        </p:spPr>
      </p:pic>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2" name="Screen Shot 2017-05-26 at 10.28.56.png" descr="Screen Shot 2017-05-26 at 10.28.56.png"/>
          <p:cNvPicPr>
            <a:picLocks noChangeAspect="1"/>
          </p:cNvPicPr>
          <p:nvPr/>
        </p:nvPicPr>
        <p:blipFill>
          <a:blip r:embed="rId2">
            <a:extLst/>
          </a:blip>
          <a:stretch>
            <a:fillRect/>
          </a:stretch>
        </p:blipFill>
        <p:spPr>
          <a:xfrm>
            <a:off x="375840" y="385591"/>
            <a:ext cx="8869209" cy="3425025"/>
          </a:xfrm>
          <a:prstGeom prst="rect">
            <a:avLst/>
          </a:prstGeom>
          <a:ln w="12700">
            <a:miter lim="400000"/>
          </a:ln>
        </p:spPr>
      </p:pic>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 name="Screen Shot 2017-05-26 at 10.29.03.png" descr="Screen Shot 2017-05-26 at 10.29.03.png"/>
          <p:cNvPicPr>
            <a:picLocks noChangeAspect="1"/>
          </p:cNvPicPr>
          <p:nvPr/>
        </p:nvPicPr>
        <p:blipFill>
          <a:blip r:embed="rId2">
            <a:extLst/>
          </a:blip>
          <a:stretch>
            <a:fillRect/>
          </a:stretch>
        </p:blipFill>
        <p:spPr>
          <a:xfrm>
            <a:off x="380007" y="381983"/>
            <a:ext cx="8845202" cy="3051689"/>
          </a:xfrm>
          <a:prstGeom prst="rect">
            <a:avLst/>
          </a:prstGeom>
          <a:ln w="12700">
            <a:miter lim="400000"/>
          </a:ln>
        </p:spPr>
      </p:pic>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Screen Shot 2017-05-26 at 10.29.20.png" descr="Screen Shot 2017-05-26 at 10.29.20.png"/>
          <p:cNvPicPr>
            <a:picLocks noChangeAspect="1"/>
          </p:cNvPicPr>
          <p:nvPr/>
        </p:nvPicPr>
        <p:blipFill>
          <a:blip r:embed="rId2">
            <a:extLst/>
          </a:blip>
          <a:stretch>
            <a:fillRect/>
          </a:stretch>
        </p:blipFill>
        <p:spPr>
          <a:xfrm>
            <a:off x="379561" y="377273"/>
            <a:ext cx="8766507" cy="2826107"/>
          </a:xfrm>
          <a:prstGeom prst="rect">
            <a:avLst/>
          </a:prstGeom>
          <a:ln w="12700">
            <a:miter lim="400000"/>
          </a:ln>
        </p:spPr>
      </p:pic>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 name="Screen Shot 2017-05-26 at 10.29.29.png" descr="Screen Shot 2017-05-26 at 10.29.29.png"/>
          <p:cNvPicPr>
            <a:picLocks noChangeAspect="1"/>
          </p:cNvPicPr>
          <p:nvPr/>
        </p:nvPicPr>
        <p:blipFill>
          <a:blip r:embed="rId2">
            <a:extLst/>
          </a:blip>
          <a:stretch>
            <a:fillRect/>
          </a:stretch>
        </p:blipFill>
        <p:spPr>
          <a:xfrm>
            <a:off x="379908" y="380160"/>
            <a:ext cx="8845235" cy="2309486"/>
          </a:xfrm>
          <a:prstGeom prst="rect">
            <a:avLst/>
          </a:prstGeom>
          <a:ln w="12700">
            <a:miter lim="400000"/>
          </a:ln>
        </p:spPr>
      </p:pic>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 name="Screen Shot 2017-05-26 at 10.29.35.png" descr="Screen Shot 2017-05-26 at 10.29.35.png"/>
          <p:cNvPicPr>
            <a:picLocks noChangeAspect="1"/>
          </p:cNvPicPr>
          <p:nvPr/>
        </p:nvPicPr>
        <p:blipFill>
          <a:blip r:embed="rId2">
            <a:extLst/>
          </a:blip>
          <a:stretch>
            <a:fillRect/>
          </a:stretch>
        </p:blipFill>
        <p:spPr>
          <a:xfrm>
            <a:off x="374749" y="377133"/>
            <a:ext cx="8885772" cy="1910205"/>
          </a:xfrm>
          <a:prstGeom prst="rect">
            <a:avLst/>
          </a:prstGeom>
          <a:ln w="12700">
            <a:miter lim="400000"/>
          </a:ln>
        </p:spPr>
      </p:pic>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Screen Shot 2017-05-26 at 10.29.49.png" descr="Screen Shot 2017-05-26 at 10.29.49.png"/>
          <p:cNvPicPr>
            <a:picLocks noChangeAspect="1"/>
          </p:cNvPicPr>
          <p:nvPr/>
        </p:nvPicPr>
        <p:blipFill>
          <a:blip r:embed="rId2">
            <a:extLst/>
          </a:blip>
          <a:stretch>
            <a:fillRect/>
          </a:stretch>
        </p:blipFill>
        <p:spPr>
          <a:xfrm>
            <a:off x="603721" y="0"/>
            <a:ext cx="7936559" cy="685800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Screen Shot 2017-05-25 at 20.27.19.png" descr="Screen Shot 2017-05-25 at 20.27.19.png"/>
          <p:cNvPicPr>
            <a:picLocks noChangeAspect="1"/>
          </p:cNvPicPr>
          <p:nvPr/>
        </p:nvPicPr>
        <p:blipFill>
          <a:blip r:embed="rId2">
            <a:extLst/>
          </a:blip>
          <a:stretch>
            <a:fillRect/>
          </a:stretch>
        </p:blipFill>
        <p:spPr>
          <a:xfrm>
            <a:off x="368300" y="150897"/>
            <a:ext cx="8909412" cy="5187615"/>
          </a:xfrm>
          <a:prstGeom prst="rect">
            <a:avLst/>
          </a:prstGeom>
          <a:ln w="12700">
            <a:miter lim="400000"/>
          </a:ln>
        </p:spPr>
      </p:pic>
    </p:spTree>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tatement…"/>
          <p:cNvSpPr/>
          <p:nvPr/>
        </p:nvSpPr>
        <p:spPr>
          <a:xfrm>
            <a:off x="382308" y="382219"/>
            <a:ext cx="5877484" cy="988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integers. Determine how many distinct numbers there are.</a:t>
            </a:r>
          </a:p>
          <a:p>
            <a:pPr defTabSz="457200">
              <a:defRPr sz="1400">
                <a:solidFill>
                  <a:srgbClr val="333333"/>
                </a:solidFill>
              </a:defRPr>
            </a:pPr>
            <a:endParaRPr/>
          </a:p>
          <a:p>
            <a:pPr defTabSz="457200">
              <a:defRPr sz="1400">
                <a:solidFill>
                  <a:srgbClr val="333333"/>
                </a:solidFill>
              </a:defRPr>
            </a:pPr>
            <a:r>
              <a:t>This task can be solved in one line of code.</a:t>
            </a:r>
          </a:p>
        </p:txBody>
      </p:sp>
      <p:sp>
        <p:nvSpPr>
          <p:cNvPr id="605" name="print(len(set(input().split())))"/>
          <p:cNvSpPr/>
          <p:nvPr/>
        </p:nvSpPr>
        <p:spPr>
          <a:xfrm>
            <a:off x="439013" y="1583080"/>
            <a:ext cx="2766874" cy="364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print(len(set(input().split())))</a:t>
            </a:r>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tatement…"/>
          <p:cNvSpPr/>
          <p:nvPr/>
        </p:nvSpPr>
        <p:spPr>
          <a:xfrm>
            <a:off x="386702" y="382219"/>
            <a:ext cx="6859296" cy="988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two lists of numbers. Count how many unique numbers occur in both of them.</a:t>
            </a:r>
          </a:p>
          <a:p>
            <a:pPr defTabSz="457200">
              <a:defRPr sz="1400">
                <a:solidFill>
                  <a:srgbClr val="333333"/>
                </a:solidFill>
              </a:defRPr>
            </a:pPr>
            <a:endParaRPr/>
          </a:p>
          <a:p>
            <a:pPr defTabSz="457200">
              <a:defRPr sz="1400">
                <a:solidFill>
                  <a:srgbClr val="333333"/>
                </a:solidFill>
              </a:defRPr>
            </a:pPr>
            <a:r>
              <a:t>This task can be solved in one line of code.</a:t>
            </a:r>
          </a:p>
        </p:txBody>
      </p:sp>
      <p:sp>
        <p:nvSpPr>
          <p:cNvPr id="608" name="print(len(set(input().split()) &amp; set(input().split())))"/>
          <p:cNvSpPr/>
          <p:nvPr/>
        </p:nvSpPr>
        <p:spPr>
          <a:xfrm>
            <a:off x="385978" y="1595780"/>
            <a:ext cx="4701744" cy="364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print(len(set(input().split()) &amp; set(input().split())))</a:t>
            </a:r>
          </a:p>
        </p:txBody>
      </p:sp>
    </p:spTree>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tatement…"/>
          <p:cNvSpPr/>
          <p:nvPr/>
        </p:nvSpPr>
        <p:spPr>
          <a:xfrm>
            <a:off x="388721" y="382219"/>
            <a:ext cx="8672201" cy="1191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two lists of numbers. Find all the numbers that occur in both the first and the second list and print them in ascending order.</a:t>
            </a:r>
          </a:p>
          <a:p>
            <a:pPr defTabSz="457200">
              <a:defRPr sz="1400">
                <a:solidFill>
                  <a:srgbClr val="333333"/>
                </a:solidFill>
              </a:defRPr>
            </a:pPr>
            <a:endParaRPr/>
          </a:p>
          <a:p>
            <a:pPr defTabSz="457200">
              <a:defRPr sz="1400">
                <a:solidFill>
                  <a:srgbClr val="333333"/>
                </a:solidFill>
              </a:defRPr>
            </a:pPr>
            <a:r>
              <a:t>Even this task can be solved in one line of code.</a:t>
            </a:r>
          </a:p>
        </p:txBody>
      </p:sp>
      <p:sp>
        <p:nvSpPr>
          <p:cNvPr id="611" name="print(*sorted(set(input().split()) &amp; set(input().split()), key=int))"/>
          <p:cNvSpPr/>
          <p:nvPr/>
        </p:nvSpPr>
        <p:spPr>
          <a:xfrm>
            <a:off x="370154" y="1659280"/>
            <a:ext cx="6003392" cy="364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print(*sorted(set(input().split()) &amp; set(input().split()), key=int))</a:t>
            </a:r>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tatement…"/>
          <p:cNvSpPr/>
          <p:nvPr/>
        </p:nvSpPr>
        <p:spPr>
          <a:xfrm>
            <a:off x="377532" y="382219"/>
            <a:ext cx="8627755" cy="988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sequence of numbers, determine if the next number has already been encountered. For each number, print the word </a:t>
            </a:r>
            <a:r>
              <a:rPr sz="1260">
                <a:solidFill>
                  <a:srgbClr val="C7254E"/>
                </a:solidFill>
                <a:latin typeface="Menlo"/>
                <a:ea typeface="Menlo"/>
                <a:cs typeface="Menlo"/>
                <a:sym typeface="Menlo"/>
              </a:rPr>
              <a:t>YES</a:t>
            </a:r>
            <a:r>
              <a:t> (in a separate line) if this number has already been encountered, and print </a:t>
            </a:r>
            <a:r>
              <a:rPr sz="1260">
                <a:solidFill>
                  <a:srgbClr val="C7254E"/>
                </a:solidFill>
                <a:latin typeface="Menlo"/>
                <a:ea typeface="Menlo"/>
                <a:cs typeface="Menlo"/>
                <a:sym typeface="Menlo"/>
              </a:rPr>
              <a:t>NO</a:t>
            </a:r>
            <a:r>
              <a:t>, if it has not already been encountered.</a:t>
            </a:r>
          </a:p>
        </p:txBody>
      </p:sp>
      <p:sp>
        <p:nvSpPr>
          <p:cNvPr id="614" name="numbers = [int(s) for s in input().split()]…"/>
          <p:cNvSpPr/>
          <p:nvPr/>
        </p:nvSpPr>
        <p:spPr>
          <a:xfrm>
            <a:off x="374294" y="1405280"/>
            <a:ext cx="3988512"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numbers = [int(s) for s in input().split()]</a:t>
            </a:r>
          </a:p>
          <a:p>
            <a:r>
              <a:t>occur_before = set()</a:t>
            </a:r>
          </a:p>
          <a:p>
            <a:r>
              <a:t>for num in numbers:</a:t>
            </a:r>
          </a:p>
          <a:p>
            <a:r>
              <a:t>    if num in occur_before:</a:t>
            </a:r>
          </a:p>
          <a:p>
            <a:r>
              <a:t>        print('YES')</a:t>
            </a:r>
          </a:p>
          <a:p>
            <a:r>
              <a:t>    else:</a:t>
            </a:r>
          </a:p>
          <a:p>
            <a:r>
              <a:t>        print('NO')</a:t>
            </a:r>
          </a:p>
          <a:p>
            <a:r>
              <a:t>        occur_before.add(num)</a:t>
            </a:r>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tatement…"/>
          <p:cNvSpPr/>
          <p:nvPr/>
        </p:nvSpPr>
        <p:spPr>
          <a:xfrm>
            <a:off x="361759" y="58369"/>
            <a:ext cx="8829958" cy="28042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Alice and Bob like to play with colored cubes. Each child has its own set of cubes and each cube has a distinct color, but they want to know how many unique colors exist if they combine their block sets. To determine this, the kids enumerated each distinct color with a random number from</a:t>
            </a:r>
            <a:r>
              <a:rPr sz="1750"/>
              <a:t> </a:t>
            </a:r>
            <a:r>
              <a:t>0 to</a:t>
            </a:r>
            <a:r>
              <a:rPr sz="1750"/>
              <a:t> </a:t>
            </a:r>
            <a:r>
              <a:t>10</a:t>
            </a:r>
            <a:r>
              <a:rPr baseline="31999"/>
              <a:t>8</a:t>
            </a:r>
            <a:r>
              <a:t>. At this point their enthusiasm dried up, and you are invited to help them finish the task. Given two integers that indicate the number of blocks in Alice's and then Bob's sets</a:t>
            </a:r>
            <a:r>
              <a:rPr sz="1750"/>
              <a:t> </a:t>
            </a:r>
            <a:r>
              <a:t>N and</a:t>
            </a:r>
            <a:r>
              <a:rPr sz="1750"/>
              <a:t> </a:t>
            </a:r>
            <a:r>
              <a:t>M. The following</a:t>
            </a:r>
            <a:r>
              <a:rPr sz="1750"/>
              <a:t> </a:t>
            </a:r>
            <a:r>
              <a:t>N lines contain the numerical color value for each cube in Alice's set. Then the last</a:t>
            </a:r>
            <a:r>
              <a:rPr sz="1750"/>
              <a:t> </a:t>
            </a:r>
            <a:r>
              <a:t>M rows contain the numerical color value for each cube in Bob's set.</a:t>
            </a:r>
          </a:p>
          <a:p>
            <a:pPr defTabSz="457200">
              <a:defRPr sz="1400">
                <a:solidFill>
                  <a:srgbClr val="333333"/>
                </a:solidFill>
              </a:defRPr>
            </a:pPr>
            <a:endParaRPr/>
          </a:p>
          <a:p>
            <a:pPr defTabSz="457200">
              <a:defRPr sz="1400">
                <a:solidFill>
                  <a:srgbClr val="333333"/>
                </a:solidFill>
              </a:defRPr>
            </a:pPr>
            <a:r>
              <a:t>Find three sets: the numerical colors of cubes in both sets, the numerical colors of cubes only in Alice's set, and the numerical colors of cubes only in Bob's set. For each set, print the number of elements in the set, followed by the numerical color elements, sorted in ascending order. </a:t>
            </a:r>
          </a:p>
        </p:txBody>
      </p:sp>
      <p:sp>
        <p:nvSpPr>
          <p:cNvPr id="617" name="def print_set(some_set):…"/>
          <p:cNvSpPr/>
          <p:nvPr/>
        </p:nvSpPr>
        <p:spPr>
          <a:xfrm>
            <a:off x="337007" y="2802280"/>
            <a:ext cx="4926686" cy="3996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def print_set(some_set):</a:t>
            </a:r>
          </a:p>
          <a:p>
            <a:r>
              <a:t>    print(len(some_set))</a:t>
            </a:r>
          </a:p>
          <a:p>
            <a:r>
              <a:t>    print(*[str(item) for item in sorted(some_set)])</a:t>
            </a:r>
          </a:p>
          <a:p>
            <a:endParaRPr/>
          </a:p>
          <a:p>
            <a:r>
              <a:t>N, M = [int(s) for s in input().split()]</a:t>
            </a:r>
          </a:p>
          <a:p>
            <a:r>
              <a:t>A_colors, B_colors = set(), set()</a:t>
            </a:r>
          </a:p>
          <a:p>
            <a:r>
              <a:t>for i in range(N):</a:t>
            </a:r>
          </a:p>
          <a:p>
            <a:r>
              <a:t>    A_colors.add(int(input()))</a:t>
            </a:r>
          </a:p>
          <a:p>
            <a:r>
              <a:t>for i in range(M):</a:t>
            </a:r>
          </a:p>
          <a:p>
            <a:r>
              <a:t>    B_colors.add(int(input()))</a:t>
            </a:r>
          </a:p>
          <a:p>
            <a:r>
              <a:t>    </a:t>
            </a:r>
          </a:p>
          <a:p>
            <a:r>
              <a:t>print_set(A_colors &amp; B_colors)</a:t>
            </a:r>
          </a:p>
          <a:p>
            <a:r>
              <a:t>print_set(A_colors - B_colors)</a:t>
            </a:r>
          </a:p>
          <a:p>
            <a:r>
              <a:t>print_set(B_colors - A_colors)</a:t>
            </a:r>
          </a:p>
        </p:txBody>
      </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tatement…"/>
          <p:cNvSpPr/>
          <p:nvPr/>
        </p:nvSpPr>
        <p:spPr>
          <a:xfrm>
            <a:off x="375907" y="382219"/>
            <a:ext cx="8349082" cy="12548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number</a:t>
            </a:r>
            <a:r>
              <a:rPr sz="1750"/>
              <a:t> </a:t>
            </a:r>
            <a:r>
              <a:t>n, followed by</a:t>
            </a:r>
            <a:r>
              <a:rPr sz="1750"/>
              <a:t> </a:t>
            </a:r>
            <a:r>
              <a:t>n lines of text, print the number of distinct words that appear in the text.</a:t>
            </a:r>
          </a:p>
          <a:p>
            <a:pPr defTabSz="457200">
              <a:defRPr sz="1400">
                <a:solidFill>
                  <a:srgbClr val="333333"/>
                </a:solidFill>
              </a:defRPr>
            </a:pPr>
            <a:endParaRPr/>
          </a:p>
          <a:p>
            <a:pPr defTabSz="457200">
              <a:defRPr sz="1400">
                <a:solidFill>
                  <a:srgbClr val="333333"/>
                </a:solidFill>
              </a:defRPr>
            </a:pPr>
            <a:r>
              <a:t>For this, we define a word to be a sequence of non-whitespace characters, separated by one or more whitespace or newline characters. Punctuation marks are part of a word, in this definition.</a:t>
            </a:r>
          </a:p>
        </p:txBody>
      </p:sp>
      <p:sp>
        <p:nvSpPr>
          <p:cNvPr id="620" name="words = set()…"/>
          <p:cNvSpPr/>
          <p:nvPr/>
        </p:nvSpPr>
        <p:spPr>
          <a:xfrm>
            <a:off x="396430" y="1659280"/>
            <a:ext cx="3182240"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words = set()</a:t>
            </a:r>
          </a:p>
          <a:p>
            <a:r>
              <a:t>for _ in range(int(input())):</a:t>
            </a:r>
          </a:p>
          <a:p>
            <a:r>
              <a:t>    words.update(input().split())</a:t>
            </a:r>
          </a:p>
          <a:p>
            <a:r>
              <a:t>print(len(words))</a:t>
            </a:r>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tatement…"/>
          <p:cNvSpPr/>
          <p:nvPr/>
        </p:nvSpPr>
        <p:spPr>
          <a:xfrm>
            <a:off x="372366" y="394919"/>
            <a:ext cx="8625438" cy="2131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Augustus and Beatrice play the following game. Augustus thinks of a secret integer number from</a:t>
            </a:r>
            <a:r>
              <a:rPr sz="1750"/>
              <a:t> </a:t>
            </a:r>
            <a:r>
              <a:t>1 to n. Beatrice tries to guess the number by providing a set of integers. Augustus answers </a:t>
            </a:r>
            <a:r>
              <a:rPr sz="1260">
                <a:solidFill>
                  <a:srgbClr val="C7254E"/>
                </a:solidFill>
                <a:latin typeface="Menlo"/>
                <a:ea typeface="Menlo"/>
                <a:cs typeface="Menlo"/>
                <a:sym typeface="Menlo"/>
              </a:rPr>
              <a:t>YES</a:t>
            </a:r>
            <a:r>
              <a:t> if his secret number exists in the provided set, or </a:t>
            </a:r>
            <a:r>
              <a:rPr sz="1260">
                <a:solidFill>
                  <a:srgbClr val="C7254E"/>
                </a:solidFill>
                <a:latin typeface="Menlo"/>
                <a:ea typeface="Menlo"/>
                <a:cs typeface="Menlo"/>
                <a:sym typeface="Menlo"/>
              </a:rPr>
              <a:t>NO</a:t>
            </a:r>
            <a:r>
              <a:t>, if his number does not exist in the provided numbers. Then after a few questions Beatrice, totally confused, asks you to help her determine Augustus's secret number.</a:t>
            </a:r>
          </a:p>
          <a:p>
            <a:pPr defTabSz="457200">
              <a:defRPr sz="1400">
                <a:solidFill>
                  <a:srgbClr val="333333"/>
                </a:solidFill>
              </a:defRPr>
            </a:pPr>
            <a:endParaRPr/>
          </a:p>
          <a:p>
            <a:pPr defTabSz="457200">
              <a:defRPr sz="1400">
                <a:solidFill>
                  <a:srgbClr val="333333"/>
                </a:solidFill>
              </a:defRPr>
            </a:pPr>
            <a:r>
              <a:t>Given the value of</a:t>
            </a:r>
            <a:r>
              <a:rPr sz="1750"/>
              <a:t> </a:t>
            </a:r>
            <a:r>
              <a:t>n in the first line, followed by the a sequence Beatrice's guesses, series of numbers separated by spaces and Agustus's responses, or Beatrice's plea for </a:t>
            </a:r>
            <a:r>
              <a:rPr sz="1260">
                <a:solidFill>
                  <a:srgbClr val="C7254E"/>
                </a:solidFill>
                <a:latin typeface="Menlo"/>
                <a:ea typeface="Menlo"/>
                <a:cs typeface="Menlo"/>
                <a:sym typeface="Menlo"/>
              </a:rPr>
              <a:t>HELP</a:t>
            </a:r>
            <a:r>
              <a:t>. When Beatrice calls for help, provide a list of all the remaining possible secret numbers, in ascending order, separated by a space.</a:t>
            </a:r>
          </a:p>
        </p:txBody>
      </p:sp>
      <p:sp>
        <p:nvSpPr>
          <p:cNvPr id="623" name="n = int(input())…"/>
          <p:cNvSpPr/>
          <p:nvPr/>
        </p:nvSpPr>
        <p:spPr>
          <a:xfrm>
            <a:off x="383920" y="2472080"/>
            <a:ext cx="5163059" cy="4276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all_nums = set(range(1, n + 1))</a:t>
            </a:r>
          </a:p>
          <a:p>
            <a:r>
              <a:t>possible_nums = all_nums</a:t>
            </a:r>
          </a:p>
          <a:p>
            <a:r>
              <a:t>while True:</a:t>
            </a:r>
          </a:p>
          <a:p>
            <a:r>
              <a:t>    guess = input()</a:t>
            </a:r>
          </a:p>
          <a:p>
            <a:r>
              <a:t>    if guess == 'HELP':</a:t>
            </a:r>
          </a:p>
          <a:p>
            <a:r>
              <a:t>        break</a:t>
            </a:r>
          </a:p>
          <a:p>
            <a:r>
              <a:t>    guess = {int(x) for x in guess.split()}</a:t>
            </a:r>
          </a:p>
          <a:p>
            <a:r>
              <a:t>    answer = input()</a:t>
            </a:r>
          </a:p>
          <a:p>
            <a:r>
              <a:t>    if answer == 'YES':</a:t>
            </a:r>
          </a:p>
          <a:p>
            <a:r>
              <a:t>        possible_nums &amp;= guess</a:t>
            </a:r>
          </a:p>
          <a:p>
            <a:r>
              <a:t>    else:</a:t>
            </a:r>
          </a:p>
          <a:p>
            <a:r>
              <a:t>        possible_nums &amp;= all_nums - guess</a:t>
            </a:r>
          </a:p>
          <a:p>
            <a:endParaRPr/>
          </a:p>
          <a:p>
            <a:r>
              <a:t>print(' '.join([str(x) for x in sorted(possible_nums)]))</a:t>
            </a:r>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tatement…"/>
          <p:cNvSpPr/>
          <p:nvPr/>
        </p:nvSpPr>
        <p:spPr>
          <a:xfrm>
            <a:off x="376796" y="382219"/>
            <a:ext cx="8621042" cy="1800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Each student at a certain school speaks a number of languages. We need to determine which languges are spoken by all the students, which languages are spoken by at least one student.</a:t>
            </a:r>
          </a:p>
          <a:p>
            <a:pPr defTabSz="457200">
              <a:defRPr sz="1400">
                <a:solidFill>
                  <a:srgbClr val="333333"/>
                </a:solidFill>
              </a:defRPr>
            </a:pPr>
            <a:endParaRPr/>
          </a:p>
          <a:p>
            <a:pPr defTabSz="457200">
              <a:defRPr sz="1400">
                <a:solidFill>
                  <a:srgbClr val="333333"/>
                </a:solidFill>
              </a:defRPr>
            </a:pPr>
            <a:r>
              <a:t>Given, the number of students, and then for each student given the number of languages they speak followed by the name of each language spoken, find and print the number of languages spoken by all the students, followed by a list the languages by name, then print the number of languages spoken by at least one student, followed by the list of the languages by name. Print the languages in alphabetical order.</a:t>
            </a:r>
          </a:p>
        </p:txBody>
      </p:sp>
      <p:sp>
        <p:nvSpPr>
          <p:cNvPr id="626" name="students = [{input() for j in range(int(input()))} for i in range(int(input()))]…"/>
          <p:cNvSpPr/>
          <p:nvPr/>
        </p:nvSpPr>
        <p:spPr>
          <a:xfrm>
            <a:off x="354977" y="2256180"/>
            <a:ext cx="7456146"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students = [{input() for j in range(int(input()))} for i in range(int(input()))]</a:t>
            </a:r>
          </a:p>
          <a:p>
            <a:r>
              <a:t>known_by_everyone, known_by_someone = set.intersection(*students), set.union(*students)</a:t>
            </a:r>
          </a:p>
          <a:p>
            <a:r>
              <a:t>print(len(known_by_everyone), *sorted(known_by_everyone), sep='\n')</a:t>
            </a:r>
          </a:p>
          <a:p>
            <a:r>
              <a:t>print(len(known_by_someone), *sorted(known_by_someone), sep='\n')</a:t>
            </a:r>
          </a:p>
        </p:txBody>
      </p:sp>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Dictionaries"/>
          <p:cNvSpPr/>
          <p:nvPr/>
        </p:nvSpPr>
        <p:spPr>
          <a:xfrm>
            <a:off x="3050565" y="3060903"/>
            <a:ext cx="3042870"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Dictionaries</a:t>
            </a:r>
          </a:p>
        </p:txBody>
      </p:sp>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 name="Screen Shot 2017-05-26 at 10.40.34.png" descr="Screen Shot 2017-05-26 at 10.40.34.png"/>
          <p:cNvPicPr>
            <a:picLocks noChangeAspect="1"/>
          </p:cNvPicPr>
          <p:nvPr/>
        </p:nvPicPr>
        <p:blipFill>
          <a:blip r:embed="rId2">
            <a:extLst/>
          </a:blip>
          <a:stretch>
            <a:fillRect/>
          </a:stretch>
        </p:blipFill>
        <p:spPr>
          <a:xfrm>
            <a:off x="240407" y="278804"/>
            <a:ext cx="8895115" cy="234398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Index"/>
          <p:cNvSpPr/>
          <p:nvPr/>
        </p:nvSpPr>
        <p:spPr>
          <a:xfrm>
            <a:off x="3831767" y="203"/>
            <a:ext cx="1480466"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Index</a:t>
            </a:r>
          </a:p>
        </p:txBody>
      </p:sp>
      <p:sp>
        <p:nvSpPr>
          <p:cNvPr id="121" name="Input, Print and Numbers">
            <a:hlinkClick r:id="rId2" action="ppaction://hlinksldjump"/>
          </p:cNvPr>
          <p:cNvSpPr/>
          <p:nvPr/>
        </p:nvSpPr>
        <p:spPr>
          <a:xfrm>
            <a:off x="380491" y="840301"/>
            <a:ext cx="7290817"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Input, Print and Numbers</a:t>
            </a:r>
          </a:p>
        </p:txBody>
      </p:sp>
      <p:sp>
        <p:nvSpPr>
          <p:cNvPr id="122" name="Conditions: if, then, else">
            <a:hlinkClick r:id="rId3" action="ppaction://hlinksldjump"/>
          </p:cNvPr>
          <p:cNvSpPr/>
          <p:nvPr/>
        </p:nvSpPr>
        <p:spPr>
          <a:xfrm>
            <a:off x="380491" y="1421815"/>
            <a:ext cx="7290817"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Conditions: if, then, else</a:t>
            </a:r>
          </a:p>
        </p:txBody>
      </p:sp>
      <p:sp>
        <p:nvSpPr>
          <p:cNvPr id="123" name="Integer and Float numbers">
            <a:hlinkClick r:id="rId4" action="ppaction://hlinksldjump"/>
          </p:cNvPr>
          <p:cNvSpPr/>
          <p:nvPr/>
        </p:nvSpPr>
        <p:spPr>
          <a:xfrm>
            <a:off x="380491" y="2003329"/>
            <a:ext cx="7290817"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Integer and Float numbers</a:t>
            </a:r>
          </a:p>
        </p:txBody>
      </p:sp>
      <p:sp>
        <p:nvSpPr>
          <p:cNvPr id="124" name="For loop with range">
            <a:hlinkClick r:id="rId5" action="ppaction://hlinksldjump"/>
          </p:cNvPr>
          <p:cNvSpPr/>
          <p:nvPr/>
        </p:nvSpPr>
        <p:spPr>
          <a:xfrm>
            <a:off x="380491" y="2584843"/>
            <a:ext cx="7290818"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For loop with range</a:t>
            </a:r>
          </a:p>
        </p:txBody>
      </p:sp>
      <p:sp>
        <p:nvSpPr>
          <p:cNvPr id="125" name="Strings">
            <a:hlinkClick r:id="rId6" action="ppaction://hlinksldjump"/>
          </p:cNvPr>
          <p:cNvSpPr/>
          <p:nvPr/>
        </p:nvSpPr>
        <p:spPr>
          <a:xfrm>
            <a:off x="380491" y="3166357"/>
            <a:ext cx="7290817"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Strings</a:t>
            </a:r>
          </a:p>
        </p:txBody>
      </p:sp>
      <p:sp>
        <p:nvSpPr>
          <p:cNvPr id="126" name="While Loop">
            <a:hlinkClick r:id="rId7" action="ppaction://hlinksldjump"/>
          </p:cNvPr>
          <p:cNvSpPr/>
          <p:nvPr/>
        </p:nvSpPr>
        <p:spPr>
          <a:xfrm>
            <a:off x="380491" y="3747871"/>
            <a:ext cx="7290817"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While Loop</a:t>
            </a:r>
          </a:p>
        </p:txBody>
      </p:sp>
      <p:sp>
        <p:nvSpPr>
          <p:cNvPr id="127" name="Lists">
            <a:hlinkClick r:id="rId8" action="ppaction://hlinksldjump"/>
          </p:cNvPr>
          <p:cNvSpPr/>
          <p:nvPr/>
        </p:nvSpPr>
        <p:spPr>
          <a:xfrm>
            <a:off x="380491" y="4329385"/>
            <a:ext cx="7290818"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Lists</a:t>
            </a:r>
          </a:p>
        </p:txBody>
      </p:sp>
      <p:sp>
        <p:nvSpPr>
          <p:cNvPr id="128" name="Functions and Recursion">
            <a:hlinkClick r:id="rId9" action="ppaction://hlinksldjump"/>
          </p:cNvPr>
          <p:cNvSpPr/>
          <p:nvPr/>
        </p:nvSpPr>
        <p:spPr>
          <a:xfrm>
            <a:off x="380491" y="4902987"/>
            <a:ext cx="7290818"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Functions and Recursion</a:t>
            </a:r>
          </a:p>
        </p:txBody>
      </p:sp>
      <p:sp>
        <p:nvSpPr>
          <p:cNvPr id="129" name="Two-dimensional lists (arrays)">
            <a:hlinkClick r:id="rId10" action="ppaction://hlinksldjump"/>
          </p:cNvPr>
          <p:cNvSpPr/>
          <p:nvPr/>
        </p:nvSpPr>
        <p:spPr>
          <a:xfrm>
            <a:off x="380491" y="5492413"/>
            <a:ext cx="7290817"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Two-dimensional lists (arrays)</a:t>
            </a:r>
          </a:p>
        </p:txBody>
      </p:sp>
      <p:sp>
        <p:nvSpPr>
          <p:cNvPr id="130" name="Dictionaries">
            <a:hlinkClick r:id="rId11" action="ppaction://hlinksldjump"/>
          </p:cNvPr>
          <p:cNvSpPr/>
          <p:nvPr/>
        </p:nvSpPr>
        <p:spPr>
          <a:xfrm>
            <a:off x="380491" y="6073927"/>
            <a:ext cx="7290817" cy="562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a:lvl1pPr>
          </a:lstStyle>
          <a:p>
            <a:r>
              <a:t>Dictionaries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Screen Shot 2017-05-25 at 20.27.26.png" descr="Screen Shot 2017-05-25 at 20.27.26.png"/>
          <p:cNvPicPr>
            <a:picLocks noChangeAspect="1"/>
          </p:cNvPicPr>
          <p:nvPr/>
        </p:nvPicPr>
        <p:blipFill>
          <a:blip r:embed="rId2">
            <a:extLst/>
          </a:blip>
          <a:stretch>
            <a:fillRect/>
          </a:stretch>
        </p:blipFill>
        <p:spPr>
          <a:xfrm>
            <a:off x="403003" y="0"/>
            <a:ext cx="8337995" cy="6858000"/>
          </a:xfrm>
          <a:prstGeom prst="rect">
            <a:avLst/>
          </a:prstGeom>
          <a:ln w="12700">
            <a:miter lim="400000"/>
          </a:ln>
        </p:spPr>
      </p:pic>
    </p:spTree>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2" name="Screen Shot 2017-05-26 at 10.40.41.png" descr="Screen Shot 2017-05-26 at 10.40.41.png"/>
          <p:cNvPicPr>
            <a:picLocks noChangeAspect="1"/>
          </p:cNvPicPr>
          <p:nvPr/>
        </p:nvPicPr>
        <p:blipFill>
          <a:blip r:embed="rId2">
            <a:extLst/>
          </a:blip>
          <a:stretch>
            <a:fillRect/>
          </a:stretch>
        </p:blipFill>
        <p:spPr>
          <a:xfrm>
            <a:off x="498623" y="541535"/>
            <a:ext cx="8344056" cy="4876958"/>
          </a:xfrm>
          <a:prstGeom prst="rect">
            <a:avLst/>
          </a:prstGeom>
          <a:ln w="12700">
            <a:miter lim="400000"/>
          </a:ln>
        </p:spPr>
      </p:pic>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 name="Screen Shot 2017-05-26 at 10.40.47.png" descr="Screen Shot 2017-05-26 at 10.40.47.png"/>
          <p:cNvPicPr>
            <a:picLocks noChangeAspect="1"/>
          </p:cNvPicPr>
          <p:nvPr/>
        </p:nvPicPr>
        <p:blipFill>
          <a:blip r:embed="rId2">
            <a:extLst/>
          </a:blip>
          <a:stretch>
            <a:fillRect/>
          </a:stretch>
        </p:blipFill>
        <p:spPr>
          <a:xfrm>
            <a:off x="385415" y="109438"/>
            <a:ext cx="8676185" cy="4903293"/>
          </a:xfrm>
          <a:prstGeom prst="rect">
            <a:avLst/>
          </a:prstGeom>
          <a:ln w="12700">
            <a:miter lim="400000"/>
          </a:ln>
        </p:spPr>
      </p:pic>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 name="Screen Shot 2017-05-26 at 10.40.54.png" descr="Screen Shot 2017-05-26 at 10.40.54.png"/>
          <p:cNvPicPr>
            <a:picLocks noChangeAspect="1"/>
          </p:cNvPicPr>
          <p:nvPr/>
        </p:nvPicPr>
        <p:blipFill>
          <a:blip r:embed="rId2">
            <a:extLst/>
          </a:blip>
          <a:stretch>
            <a:fillRect/>
          </a:stretch>
        </p:blipFill>
        <p:spPr>
          <a:xfrm>
            <a:off x="335309" y="70346"/>
            <a:ext cx="8705805" cy="5706326"/>
          </a:xfrm>
          <a:prstGeom prst="rect">
            <a:avLst/>
          </a:prstGeom>
          <a:ln w="12700">
            <a:miter lim="400000"/>
          </a:ln>
        </p:spPr>
      </p:pic>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 name="Screen Shot 2017-05-26 at 10.41.02.png" descr="Screen Shot 2017-05-26 at 10.41.02.png"/>
          <p:cNvPicPr>
            <a:picLocks noChangeAspect="1"/>
          </p:cNvPicPr>
          <p:nvPr/>
        </p:nvPicPr>
        <p:blipFill>
          <a:blip r:embed="rId2">
            <a:extLst/>
          </a:blip>
          <a:stretch>
            <a:fillRect/>
          </a:stretch>
        </p:blipFill>
        <p:spPr>
          <a:xfrm>
            <a:off x="324494" y="67667"/>
            <a:ext cx="8618740" cy="1900313"/>
          </a:xfrm>
          <a:prstGeom prst="rect">
            <a:avLst/>
          </a:prstGeom>
          <a:ln w="12700">
            <a:miter lim="400000"/>
          </a:ln>
        </p:spPr>
      </p:pic>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Screen Shot 2017-05-26 at 10.41.08.png" descr="Screen Shot 2017-05-26 at 10.41.08.png"/>
          <p:cNvPicPr>
            <a:picLocks noChangeAspect="1"/>
          </p:cNvPicPr>
          <p:nvPr/>
        </p:nvPicPr>
        <p:blipFill>
          <a:blip r:embed="rId2">
            <a:extLst/>
          </a:blip>
          <a:stretch>
            <a:fillRect/>
          </a:stretch>
        </p:blipFill>
        <p:spPr>
          <a:xfrm>
            <a:off x="339675" y="146000"/>
            <a:ext cx="8464650" cy="3250079"/>
          </a:xfrm>
          <a:prstGeom prst="rect">
            <a:avLst/>
          </a:prstGeom>
          <a:ln w="12700">
            <a:miter lim="400000"/>
          </a:ln>
        </p:spPr>
      </p:pic>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2" name="Screen Shot 2017-05-26 at 10.41.16.png" descr="Screen Shot 2017-05-26 at 10.41.16.png"/>
          <p:cNvPicPr>
            <a:picLocks noChangeAspect="1"/>
          </p:cNvPicPr>
          <p:nvPr/>
        </p:nvPicPr>
        <p:blipFill>
          <a:blip r:embed="rId2">
            <a:extLst/>
          </a:blip>
          <a:stretch>
            <a:fillRect/>
          </a:stretch>
        </p:blipFill>
        <p:spPr>
          <a:xfrm>
            <a:off x="388342" y="230683"/>
            <a:ext cx="8367316" cy="4838931"/>
          </a:xfrm>
          <a:prstGeom prst="rect">
            <a:avLst/>
          </a:prstGeom>
          <a:ln w="12700">
            <a:miter lim="400000"/>
          </a:ln>
        </p:spPr>
      </p:pic>
    </p:spTree>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4" name="Screen Shot 2017-05-26 at 10.41.21.png" descr="Screen Shot 2017-05-26 at 10.41.21.png"/>
          <p:cNvPicPr>
            <a:picLocks noChangeAspect="1"/>
          </p:cNvPicPr>
          <p:nvPr/>
        </p:nvPicPr>
        <p:blipFill>
          <a:blip r:embed="rId2">
            <a:extLst/>
          </a:blip>
          <a:stretch>
            <a:fillRect/>
          </a:stretch>
        </p:blipFill>
        <p:spPr>
          <a:xfrm>
            <a:off x="443755" y="109686"/>
            <a:ext cx="8256490" cy="5365328"/>
          </a:xfrm>
          <a:prstGeom prst="rect">
            <a:avLst/>
          </a:prstGeom>
          <a:ln w="12700">
            <a:miter lim="400000"/>
          </a:ln>
        </p:spPr>
      </p:pic>
    </p:spTree>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tatement…"/>
          <p:cNvSpPr/>
          <p:nvPr/>
        </p:nvSpPr>
        <p:spPr>
          <a:xfrm>
            <a:off x="387324" y="382219"/>
            <a:ext cx="8636052" cy="1191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The text is given in a single line. For each word of the text count the number of its occurrences before it.</a:t>
            </a:r>
          </a:p>
          <a:p>
            <a:pPr defTabSz="457200">
              <a:defRPr sz="1400">
                <a:solidFill>
                  <a:srgbClr val="333333"/>
                </a:solidFill>
              </a:defRPr>
            </a:pPr>
            <a:endParaRPr/>
          </a:p>
          <a:p>
            <a:pPr defTabSz="457200">
              <a:defRPr sz="1400">
                <a:solidFill>
                  <a:srgbClr val="333333"/>
                </a:solidFill>
              </a:defRPr>
            </a:pPr>
            <a:r>
              <a:t>A word is a sequence of non-whitespace characters. Two consecutive words are separated by one or more spaces. Punctuation marks are a part of a word, by this definition.</a:t>
            </a:r>
          </a:p>
        </p:txBody>
      </p:sp>
      <p:sp>
        <p:nvSpPr>
          <p:cNvPr id="647" name="counter = {}…"/>
          <p:cNvSpPr/>
          <p:nvPr/>
        </p:nvSpPr>
        <p:spPr>
          <a:xfrm>
            <a:off x="324789" y="1621180"/>
            <a:ext cx="4519322"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counter = {}</a:t>
            </a:r>
          </a:p>
          <a:p>
            <a:r>
              <a:t>for word in input().split():</a:t>
            </a:r>
          </a:p>
          <a:p>
            <a:r>
              <a:t>    counter[word] = counter.get(word, 0) + 1</a:t>
            </a:r>
          </a:p>
          <a:p>
            <a:r>
              <a:t>    print(counter[word] - 1, end=' ')</a:t>
            </a:r>
          </a:p>
        </p:txBody>
      </p:sp>
    </p:spTree>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tatement…"/>
          <p:cNvSpPr/>
          <p:nvPr/>
        </p:nvSpPr>
        <p:spPr>
          <a:xfrm>
            <a:off x="379882" y="382219"/>
            <a:ext cx="8777936" cy="1191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You are given a dictionary consisting of word pairs. Every word is a synonym the other word in its pair. All the words in the dictionary are different.</a:t>
            </a:r>
          </a:p>
          <a:p>
            <a:pPr defTabSz="457200">
              <a:defRPr sz="1400">
                <a:solidFill>
                  <a:srgbClr val="333333"/>
                </a:solidFill>
              </a:defRPr>
            </a:pPr>
            <a:endParaRPr/>
          </a:p>
          <a:p>
            <a:pPr defTabSz="457200">
              <a:defRPr sz="1400">
                <a:solidFill>
                  <a:srgbClr val="333333"/>
                </a:solidFill>
              </a:defRPr>
            </a:pPr>
            <a:r>
              <a:t>After the dictionary there's one more word given. Find a synonym for him.</a:t>
            </a:r>
          </a:p>
        </p:txBody>
      </p:sp>
      <p:sp>
        <p:nvSpPr>
          <p:cNvPr id="650" name="n = int(input())…"/>
          <p:cNvSpPr/>
          <p:nvPr/>
        </p:nvSpPr>
        <p:spPr>
          <a:xfrm>
            <a:off x="420916" y="1621180"/>
            <a:ext cx="3184068"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d = {}</a:t>
            </a:r>
          </a:p>
          <a:p>
            <a:r>
              <a:t>for i in range(n):</a:t>
            </a:r>
          </a:p>
          <a:p>
            <a:r>
              <a:t>    first, second = input().split()</a:t>
            </a:r>
          </a:p>
          <a:p>
            <a:r>
              <a:t>    d[first] = second</a:t>
            </a:r>
          </a:p>
          <a:p>
            <a:r>
              <a:t>    d[second] = first</a:t>
            </a:r>
          </a:p>
          <a:p>
            <a:r>
              <a:t>print(d[input()])</a:t>
            </a:r>
          </a:p>
        </p:txBody>
      </p:sp>
    </p:spTree>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Statement…"/>
          <p:cNvSpPr/>
          <p:nvPr/>
        </p:nvSpPr>
        <p:spPr>
          <a:xfrm>
            <a:off x="382816" y="382219"/>
            <a:ext cx="8546544" cy="2207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As you know, the president of USA is elected not by direct vote, but through a two-step voting. First elections are held in each state and determine the winner of elections in that state. Thereafter, the state election is going: in this election, every state has a certain the number of votes — the number of electors from that state. In practice, all the electors from the state of voted in accordance with the results of the vote within a state.</a:t>
            </a:r>
          </a:p>
          <a:p>
            <a:pPr defTabSz="457200">
              <a:defRPr sz="1400">
                <a:solidFill>
                  <a:srgbClr val="333333"/>
                </a:solidFill>
              </a:defRPr>
            </a:pPr>
            <a:endParaRPr/>
          </a:p>
          <a:p>
            <a:pPr defTabSz="457200">
              <a:defRPr sz="1400">
                <a:solidFill>
                  <a:srgbClr val="333333"/>
                </a:solidFill>
              </a:defRPr>
            </a:pPr>
            <a:r>
              <a:t>The first line contains the number of records. After that, each entry contains the name of the candidate and the number of votes they got in one of the states. Count the total results of the elections: sum the number of votes for each candidate. Print candidates in the alphabetical order.</a:t>
            </a:r>
          </a:p>
        </p:txBody>
      </p:sp>
      <p:sp>
        <p:nvSpPr>
          <p:cNvPr id="653" name="num_votes = {}…"/>
          <p:cNvSpPr/>
          <p:nvPr/>
        </p:nvSpPr>
        <p:spPr>
          <a:xfrm>
            <a:off x="385533" y="2687980"/>
            <a:ext cx="7014034"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num_votes = {}</a:t>
            </a:r>
          </a:p>
          <a:p>
            <a:r>
              <a:t>for _ in range(int(input())):</a:t>
            </a:r>
          </a:p>
          <a:p>
            <a:r>
              <a:t>    candidate, votes = input().split()</a:t>
            </a:r>
          </a:p>
          <a:p>
            <a:r>
              <a:t>    num_votes[candidate] = num_votes.get(candidate, 0) + int(votes)</a:t>
            </a:r>
          </a:p>
          <a:p>
            <a:endParaRPr/>
          </a:p>
          <a:p>
            <a:r>
              <a:t>for candidate, votes in sorted(num_votes.items()):</a:t>
            </a:r>
          </a:p>
          <a:p>
            <a:r>
              <a:t>    print(candidate, votes)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Screen Shot 2017-05-25 at 20.27.35.png" descr="Screen Shot 2017-05-25 at 20.27.35.png"/>
          <p:cNvPicPr>
            <a:picLocks noChangeAspect="1"/>
          </p:cNvPicPr>
          <p:nvPr/>
        </p:nvPicPr>
        <p:blipFill>
          <a:blip r:embed="rId2">
            <a:extLst/>
          </a:blip>
          <a:stretch>
            <a:fillRect/>
          </a:stretch>
        </p:blipFill>
        <p:spPr>
          <a:xfrm>
            <a:off x="292100" y="20250"/>
            <a:ext cx="8863759" cy="5488183"/>
          </a:xfrm>
          <a:prstGeom prst="rect">
            <a:avLst/>
          </a:prstGeom>
          <a:ln w="12700">
            <a:miter lim="400000"/>
          </a:ln>
        </p:spPr>
      </p:pic>
    </p:spTree>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tatement…"/>
          <p:cNvSpPr/>
          <p:nvPr/>
        </p:nvSpPr>
        <p:spPr>
          <a:xfrm>
            <a:off x="381901" y="382219"/>
            <a:ext cx="8664062"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the text: the first line contains the number of lines, then given the lines of words. Print the word in the text that occurs most often. If there are many such words, print the one that is less in the alphabetical order.</a:t>
            </a:r>
          </a:p>
        </p:txBody>
      </p:sp>
      <p:sp>
        <p:nvSpPr>
          <p:cNvPr id="656" name="counter = {}…"/>
          <p:cNvSpPr/>
          <p:nvPr/>
        </p:nvSpPr>
        <p:spPr>
          <a:xfrm>
            <a:off x="403745" y="1214780"/>
            <a:ext cx="6596610" cy="2599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counter = {}</a:t>
            </a:r>
          </a:p>
          <a:p>
            <a:r>
              <a:t>for i in range(int(input())):</a:t>
            </a:r>
          </a:p>
          <a:p>
            <a:r>
              <a:t>    line = input().split()</a:t>
            </a:r>
          </a:p>
          <a:p>
            <a:r>
              <a:t>    for word in line:</a:t>
            </a:r>
          </a:p>
          <a:p>
            <a:r>
              <a:t>        counter[word] = counter.get(word, 0) + 1</a:t>
            </a:r>
          </a:p>
          <a:p>
            <a:r>
              <a:t>        </a:t>
            </a:r>
          </a:p>
          <a:p>
            <a:r>
              <a:t>max_count = max(counter.values())</a:t>
            </a:r>
          </a:p>
          <a:p>
            <a:r>
              <a:t>most_frequent = [k for k, v in counter.items() if v == max_count]</a:t>
            </a:r>
          </a:p>
          <a:p>
            <a:r>
              <a:t>print(min(most_frequent))</a:t>
            </a:r>
          </a:p>
        </p:txBody>
      </p:sp>
    </p:spTree>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tatement…"/>
          <p:cNvSpPr/>
          <p:nvPr/>
        </p:nvSpPr>
        <p:spPr>
          <a:xfrm>
            <a:off x="377697" y="102819"/>
            <a:ext cx="8388606" cy="3223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The virus attacked the filesystem of the supercomputer and broke the control of access rights to the files. For each file there is a known set of operations which may be applied to it:</a:t>
            </a:r>
          </a:p>
          <a:p>
            <a:pPr defTabSz="457200">
              <a:defRPr sz="1400">
                <a:solidFill>
                  <a:srgbClr val="333333"/>
                </a:solidFill>
              </a:defRPr>
            </a:pPr>
            <a:endParaRPr/>
          </a:p>
          <a:p>
            <a:pPr marL="457200" indent="-457200" defTabSz="457200">
              <a:tabLst>
                <a:tab pos="139700" algn="l"/>
                <a:tab pos="457200" algn="l"/>
              </a:tabLst>
              <a:defRPr sz="1400">
                <a:solidFill>
                  <a:srgbClr val="333333"/>
                </a:solidFill>
              </a:defRPr>
            </a:pPr>
            <a:r>
              <a:t>	•	write </a:t>
            </a:r>
            <a:r>
              <a:rPr sz="1260">
                <a:solidFill>
                  <a:srgbClr val="C7254E"/>
                </a:solidFill>
                <a:latin typeface="Menlo"/>
                <a:ea typeface="Menlo"/>
                <a:cs typeface="Menlo"/>
                <a:sym typeface="Menlo"/>
              </a:rPr>
              <a:t>W</a:t>
            </a:r>
            <a:r>
              <a:t>,</a:t>
            </a:r>
          </a:p>
          <a:p>
            <a:pPr marL="457200" indent="-457200" defTabSz="457200">
              <a:tabLst>
                <a:tab pos="139700" algn="l"/>
                <a:tab pos="457200" algn="l"/>
              </a:tabLst>
              <a:defRPr sz="1400">
                <a:solidFill>
                  <a:srgbClr val="333333"/>
                </a:solidFill>
              </a:defRPr>
            </a:pPr>
            <a:r>
              <a:t>	•	read </a:t>
            </a:r>
            <a:r>
              <a:rPr sz="1260">
                <a:solidFill>
                  <a:srgbClr val="C7254E"/>
                </a:solidFill>
                <a:latin typeface="Menlo"/>
                <a:ea typeface="Menlo"/>
                <a:cs typeface="Menlo"/>
                <a:sym typeface="Menlo"/>
              </a:rPr>
              <a:t>R</a:t>
            </a:r>
            <a:r>
              <a:t>,</a:t>
            </a:r>
          </a:p>
          <a:p>
            <a:pPr marL="457200" indent="-457200" defTabSz="457200">
              <a:tabLst>
                <a:tab pos="139700" algn="l"/>
                <a:tab pos="457200" algn="l"/>
              </a:tabLst>
              <a:defRPr sz="1400">
                <a:solidFill>
                  <a:srgbClr val="333333"/>
                </a:solidFill>
              </a:defRPr>
            </a:pPr>
            <a:r>
              <a:t>	•	execute </a:t>
            </a:r>
            <a:r>
              <a:rPr sz="1260">
                <a:solidFill>
                  <a:srgbClr val="C7254E"/>
                </a:solidFill>
                <a:latin typeface="Menlo"/>
                <a:ea typeface="Menlo"/>
                <a:cs typeface="Menlo"/>
                <a:sym typeface="Menlo"/>
              </a:rPr>
              <a:t>X</a:t>
            </a:r>
            <a:r>
              <a:t>.</a:t>
            </a:r>
          </a:p>
          <a:p>
            <a:pPr defTabSz="457200">
              <a:defRPr sz="1400">
                <a:solidFill>
                  <a:srgbClr val="333333"/>
                </a:solidFill>
              </a:defRPr>
            </a:pPr>
            <a:endParaRPr/>
          </a:p>
          <a:p>
            <a:pPr defTabSz="457200">
              <a:defRPr sz="1400">
                <a:solidFill>
                  <a:srgbClr val="333333"/>
                </a:solidFill>
              </a:defRPr>
            </a:pPr>
            <a:r>
              <a:t>The first line contains the number </a:t>
            </a:r>
            <a:r>
              <a:rPr sz="1260">
                <a:solidFill>
                  <a:srgbClr val="C7254E"/>
                </a:solidFill>
                <a:latin typeface="Menlo"/>
                <a:ea typeface="Menlo"/>
                <a:cs typeface="Menlo"/>
                <a:sym typeface="Menlo"/>
              </a:rPr>
              <a:t>N</a:t>
            </a:r>
            <a:r>
              <a:t> — the number of files contained in the filesystem. The following </a:t>
            </a:r>
            <a:r>
              <a:rPr sz="1260">
                <a:solidFill>
                  <a:srgbClr val="C7254E"/>
                </a:solidFill>
                <a:latin typeface="Menlo"/>
                <a:ea typeface="Menlo"/>
                <a:cs typeface="Menlo"/>
                <a:sym typeface="Menlo"/>
              </a:rPr>
              <a:t>N</a:t>
            </a:r>
            <a:r>
              <a:t> lines contain the file names and allowed operations with them, separated by spaces. The next line contains an integer </a:t>
            </a:r>
            <a:r>
              <a:rPr sz="1260">
                <a:solidFill>
                  <a:srgbClr val="C7254E"/>
                </a:solidFill>
                <a:latin typeface="Menlo"/>
                <a:ea typeface="Menlo"/>
                <a:cs typeface="Menlo"/>
                <a:sym typeface="Menlo"/>
              </a:rPr>
              <a:t>M</a:t>
            </a:r>
            <a:r>
              <a:t> — the number of operations to the files. In the last </a:t>
            </a:r>
            <a:r>
              <a:rPr sz="1260">
                <a:solidFill>
                  <a:srgbClr val="C7254E"/>
                </a:solidFill>
                <a:latin typeface="Menlo"/>
                <a:ea typeface="Menlo"/>
                <a:cs typeface="Menlo"/>
                <a:sym typeface="Menlo"/>
              </a:rPr>
              <a:t>M</a:t>
            </a:r>
            <a:r>
              <a:t> lines specify the operations that are requested for files. One file can be requested many times.</a:t>
            </a:r>
          </a:p>
          <a:p>
            <a:pPr defTabSz="457200">
              <a:defRPr sz="1400">
                <a:solidFill>
                  <a:srgbClr val="333333"/>
                </a:solidFill>
              </a:defRPr>
            </a:pPr>
            <a:endParaRPr/>
          </a:p>
          <a:p>
            <a:pPr defTabSz="457200">
              <a:defRPr sz="1400">
                <a:solidFill>
                  <a:srgbClr val="333333"/>
                </a:solidFill>
              </a:defRPr>
            </a:pPr>
            <a:r>
              <a:t>You need to recover the control over the access rights to the files. For each request your program should return </a:t>
            </a:r>
            <a:r>
              <a:rPr sz="1260">
                <a:solidFill>
                  <a:srgbClr val="C7254E"/>
                </a:solidFill>
                <a:latin typeface="Menlo"/>
                <a:ea typeface="Menlo"/>
                <a:cs typeface="Menlo"/>
                <a:sym typeface="Menlo"/>
              </a:rPr>
              <a:t>OK</a:t>
            </a:r>
            <a:r>
              <a:t> if the requested operation is valid or </a:t>
            </a:r>
            <a:r>
              <a:rPr sz="1260">
                <a:solidFill>
                  <a:srgbClr val="C7254E"/>
                </a:solidFill>
                <a:latin typeface="Menlo"/>
                <a:ea typeface="Menlo"/>
                <a:cs typeface="Menlo"/>
                <a:sym typeface="Menlo"/>
              </a:rPr>
              <a:t>Access denied</a:t>
            </a:r>
            <a:r>
              <a:t> if the operation is invalid.</a:t>
            </a:r>
          </a:p>
        </p:txBody>
      </p:sp>
      <p:sp>
        <p:nvSpPr>
          <p:cNvPr id="659" name="OPERATION_PERMISSION = {…"/>
          <p:cNvSpPr/>
          <p:nvPr/>
        </p:nvSpPr>
        <p:spPr>
          <a:xfrm>
            <a:off x="368998" y="3272180"/>
            <a:ext cx="5385690" cy="35408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400"/>
            </a:pPr>
            <a:r>
              <a:t>OPERATION_PERMISSION = {</a:t>
            </a:r>
          </a:p>
          <a:p>
            <a:pPr>
              <a:defRPr sz="1400"/>
            </a:pPr>
            <a:r>
              <a:t>    'read': 'R',</a:t>
            </a:r>
          </a:p>
          <a:p>
            <a:pPr>
              <a:defRPr sz="1400"/>
            </a:pPr>
            <a:r>
              <a:t>    'write': 'W',</a:t>
            </a:r>
          </a:p>
          <a:p>
            <a:pPr>
              <a:defRPr sz="1400"/>
            </a:pPr>
            <a:r>
              <a:t>    'execute': 'X',</a:t>
            </a:r>
          </a:p>
          <a:p>
            <a:pPr>
              <a:defRPr sz="1400"/>
            </a:pPr>
            <a:r>
              <a:t>}</a:t>
            </a:r>
          </a:p>
          <a:p>
            <a:pPr>
              <a:defRPr sz="1400"/>
            </a:pPr>
            <a:endParaRPr/>
          </a:p>
          <a:p>
            <a:pPr>
              <a:defRPr sz="1400"/>
            </a:pPr>
            <a:r>
              <a:t>file_permissions = {}</a:t>
            </a:r>
          </a:p>
          <a:p>
            <a:pPr>
              <a:defRPr sz="1400"/>
            </a:pPr>
            <a:r>
              <a:t>for i in range(int(input())):</a:t>
            </a:r>
          </a:p>
          <a:p>
            <a:pPr>
              <a:defRPr sz="1400"/>
            </a:pPr>
            <a:r>
              <a:t>    file, *permissions = input().split()</a:t>
            </a:r>
          </a:p>
          <a:p>
            <a:pPr>
              <a:defRPr sz="1400"/>
            </a:pPr>
            <a:r>
              <a:t>    file_permissions[file] = set(permissions)</a:t>
            </a:r>
          </a:p>
          <a:p>
            <a:pPr>
              <a:defRPr sz="1400"/>
            </a:pPr>
            <a:endParaRPr/>
          </a:p>
          <a:p>
            <a:pPr>
              <a:defRPr sz="1400"/>
            </a:pPr>
            <a:r>
              <a:t>for i in range(int(input())):</a:t>
            </a:r>
          </a:p>
          <a:p>
            <a:pPr>
              <a:defRPr sz="1400"/>
            </a:pPr>
            <a:r>
              <a:t>    operation, file = input().split()</a:t>
            </a:r>
          </a:p>
          <a:p>
            <a:pPr>
              <a:defRPr sz="1400"/>
            </a:pPr>
            <a:r>
              <a:t>    if OPERATION_PERMISSION[operation] in file_permissions[file]:</a:t>
            </a:r>
          </a:p>
          <a:p>
            <a:pPr>
              <a:defRPr sz="1400"/>
            </a:pPr>
            <a:r>
              <a:t>        print('OK')</a:t>
            </a:r>
          </a:p>
          <a:p>
            <a:pPr>
              <a:defRPr sz="1400"/>
            </a:pPr>
            <a:r>
              <a:t>    else:</a:t>
            </a:r>
          </a:p>
          <a:p>
            <a:pPr>
              <a:defRPr sz="1400"/>
            </a:pPr>
            <a:r>
              <a:t>        print('Access denied')</a:t>
            </a:r>
          </a:p>
        </p:txBody>
      </p:sp>
    </p:spTree>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tatement…"/>
          <p:cNvSpPr/>
          <p:nvPr/>
        </p:nvSpPr>
        <p:spPr>
          <a:xfrm>
            <a:off x="376326" y="382219"/>
            <a:ext cx="8647779"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list of countries and cities of each country. Then given the names of the cities. For each city specify the country in which it is located.</a:t>
            </a:r>
          </a:p>
        </p:txBody>
      </p:sp>
      <p:sp>
        <p:nvSpPr>
          <p:cNvPr id="662" name="motherland = {}…"/>
          <p:cNvSpPr/>
          <p:nvPr/>
        </p:nvSpPr>
        <p:spPr>
          <a:xfrm>
            <a:off x="380644" y="1227480"/>
            <a:ext cx="3417012"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motherland = {}</a:t>
            </a:r>
          </a:p>
          <a:p>
            <a:r>
              <a:t>for i in range(int(input())):</a:t>
            </a:r>
          </a:p>
          <a:p>
            <a:r>
              <a:t>    country, *cities = input().split()</a:t>
            </a:r>
          </a:p>
          <a:p>
            <a:r>
              <a:t>    for city in cities:</a:t>
            </a:r>
          </a:p>
          <a:p>
            <a:r>
              <a:t>        motherland[city] = country</a:t>
            </a:r>
          </a:p>
          <a:p>
            <a:r>
              <a:t>        </a:t>
            </a:r>
          </a:p>
          <a:p>
            <a:r>
              <a:t>for i in range(int(input())):</a:t>
            </a:r>
          </a:p>
          <a:p>
            <a:r>
              <a:t>    print(motherland[input()])</a:t>
            </a:r>
          </a:p>
        </p:txBody>
      </p:sp>
    </p:spTree>
  </p:cSld>
  <p:clrMapOvr>
    <a:masterClrMapping/>
  </p:clrMapOvr>
  <p:transition spd="me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tatement…"/>
          <p:cNvSpPr/>
          <p:nvPr/>
        </p:nvSpPr>
        <p:spPr>
          <a:xfrm>
            <a:off x="396747" y="382308"/>
            <a:ext cx="8675018" cy="22960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number</a:t>
            </a:r>
            <a:r>
              <a:rPr sz="1750"/>
              <a:t> </a:t>
            </a:r>
            <a:r>
              <a:t>n, followed by</a:t>
            </a:r>
            <a:r>
              <a:rPr sz="1750"/>
              <a:t> </a:t>
            </a:r>
            <a:r>
              <a:t>n lines of text, print all words encountered in the text, one per line. The words should be sorted in descending order according to their number of occurrences in the text, and all words with the same frequency should be printed in lexicographical order.</a:t>
            </a:r>
          </a:p>
          <a:p>
            <a:pPr defTabSz="457200">
              <a:defRPr sz="1400">
                <a:solidFill>
                  <a:srgbClr val="333333"/>
                </a:solidFill>
              </a:defRPr>
            </a:pPr>
            <a:endParaRPr/>
          </a:p>
          <a:p>
            <a:pPr defTabSz="457200">
              <a:defRPr sz="1400">
                <a:solidFill>
                  <a:srgbClr val="333333"/>
                </a:solidFill>
              </a:defRPr>
            </a:pPr>
            <a:r>
              <a:rPr b="1"/>
              <a:t>Hint.</a:t>
            </a:r>
            <a:r>
              <a:t> After you create a dictionary of the words and their frequencies, you would like to sort it according to the frequencies. This can be achieved if you create a list whose elements are tuples of two elements: the frequency of occurrence of a word and the word itself. For example, </a:t>
            </a:r>
            <a:r>
              <a:rPr sz="1260">
                <a:solidFill>
                  <a:srgbClr val="C7254E"/>
                </a:solidFill>
                <a:latin typeface="Menlo"/>
                <a:ea typeface="Menlo"/>
                <a:cs typeface="Menlo"/>
                <a:sym typeface="Menlo"/>
              </a:rPr>
              <a:t>[(2, 'hi'), (1, 'what'), (3, 'is')]</a:t>
            </a:r>
            <a:r>
              <a:t>. Then the standard list sort will sort a list of tuples, with the tuples compared by the first element, and if these are equal, by the second element. This is </a:t>
            </a:r>
            <a:r>
              <a:rPr b="1"/>
              <a:t>nearly</a:t>
            </a:r>
            <a:r>
              <a:t> what is required in the problem.</a:t>
            </a:r>
          </a:p>
        </p:txBody>
      </p:sp>
      <p:sp>
        <p:nvSpPr>
          <p:cNvPr id="665" name="from collections import Counter…"/>
          <p:cNvSpPr/>
          <p:nvPr/>
        </p:nvSpPr>
        <p:spPr>
          <a:xfrm>
            <a:off x="357212" y="2687980"/>
            <a:ext cx="4850868" cy="21184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400"/>
            </a:pPr>
            <a:r>
              <a:t>from collections import Counter</a:t>
            </a:r>
          </a:p>
          <a:p>
            <a:pPr>
              <a:defRPr sz="1400"/>
            </a:pPr>
            <a:endParaRPr/>
          </a:p>
          <a:p>
            <a:pPr>
              <a:defRPr sz="1400"/>
            </a:pPr>
            <a:r>
              <a:t>words = []</a:t>
            </a:r>
          </a:p>
          <a:p>
            <a:pPr>
              <a:defRPr sz="1400"/>
            </a:pPr>
            <a:r>
              <a:t>for _ in range(int(input())):</a:t>
            </a:r>
          </a:p>
          <a:p>
            <a:pPr>
              <a:defRPr sz="1400"/>
            </a:pPr>
            <a:r>
              <a:t>    words.extend(input().split())</a:t>
            </a:r>
          </a:p>
          <a:p>
            <a:pPr>
              <a:defRPr sz="1400"/>
            </a:pPr>
            <a:endParaRPr/>
          </a:p>
          <a:p>
            <a:pPr>
              <a:defRPr sz="1400"/>
            </a:pPr>
            <a:r>
              <a:t>counter = Counter(words)</a:t>
            </a:r>
          </a:p>
          <a:p>
            <a:pPr>
              <a:defRPr sz="1400"/>
            </a:pPr>
            <a:r>
              <a:t>pairs = [(-pair[1], pair[0]) for pair in counter.most_common()]</a:t>
            </a:r>
          </a:p>
          <a:p>
            <a:pPr>
              <a:defRPr sz="1400"/>
            </a:pPr>
            <a:r>
              <a:t>words = [pair[1] for pair in sorted(pairs)]</a:t>
            </a:r>
          </a:p>
          <a:p>
            <a:pPr>
              <a:defRPr sz="1400"/>
            </a:pPr>
            <a:r>
              <a:t>print('\n'.join(words))</a:t>
            </a:r>
          </a:p>
        </p:txBody>
      </p:sp>
      <p:sp>
        <p:nvSpPr>
          <p:cNvPr id="666" name="# You can also solve this problem without Counter:…"/>
          <p:cNvSpPr/>
          <p:nvPr/>
        </p:nvSpPr>
        <p:spPr>
          <a:xfrm>
            <a:off x="4294213" y="4453280"/>
            <a:ext cx="4811218" cy="2321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400"/>
            </a:pPr>
            <a:r>
              <a:t># You can also solve this problem without Counter:</a:t>
            </a:r>
          </a:p>
          <a:p>
            <a:pPr>
              <a:defRPr sz="1400"/>
            </a:pPr>
            <a:r>
              <a:t>#</a:t>
            </a:r>
          </a:p>
          <a:p>
            <a:pPr>
              <a:defRPr sz="1400"/>
            </a:pPr>
            <a:r>
              <a:t># n = int(input())</a:t>
            </a:r>
          </a:p>
          <a:p>
            <a:pPr>
              <a:defRPr sz="1400"/>
            </a:pPr>
            <a:r>
              <a:t># counts = {}</a:t>
            </a:r>
          </a:p>
          <a:p>
            <a:pPr>
              <a:defRPr sz="1400"/>
            </a:pPr>
            <a:r>
              <a:t># for _ in range(n):</a:t>
            </a:r>
          </a:p>
          <a:p>
            <a:pPr>
              <a:defRPr sz="1400"/>
            </a:pPr>
            <a:r>
              <a:t>#     for word in input().split():</a:t>
            </a:r>
          </a:p>
          <a:p>
            <a:pPr>
              <a:defRPr sz="1400"/>
            </a:pPr>
            <a:r>
              <a:t>#         counts[word] = counts.get(word, 0) + 1</a:t>
            </a:r>
          </a:p>
          <a:p>
            <a:pPr>
              <a:defRPr sz="1400"/>
            </a:pPr>
            <a:r>
              <a:t>#</a:t>
            </a:r>
          </a:p>
          <a:p>
            <a:pPr>
              <a:defRPr sz="1400"/>
            </a:pPr>
            <a:r>
              <a:t># freqs = [(-count, word) for (word, count) in counts.items()]</a:t>
            </a:r>
          </a:p>
          <a:p>
            <a:pPr>
              <a:defRPr sz="1400"/>
            </a:pPr>
            <a:r>
              <a:t># for c, word in sorted(freqs):</a:t>
            </a:r>
          </a:p>
          <a:p>
            <a:pPr>
              <a:defRPr sz="1400"/>
            </a:pPr>
            <a:r>
              <a:t>#     print(word)</a:t>
            </a:r>
          </a:p>
        </p:txBody>
      </p:sp>
    </p:spTree>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tatement…"/>
          <p:cNvSpPr/>
          <p:nvPr/>
        </p:nvSpPr>
        <p:spPr>
          <a:xfrm>
            <a:off x="364631" y="64719"/>
            <a:ext cx="8644429" cy="4036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One day, going through old books in the attic, a student Bob found English-Latin dictionary. By that time he spoke English fluently, and his dream was to learn Latin. So finding the dictionary was just in time. Unfortunately, full-fledged language studying process requires also another type of dictionary: Latin-English. For lack of a better way he decided to make a second dictionary using the first one. As you know, the dictionary consists of words, each of which contains multiple translations. For each Latin word that appears anywhere in the dictionary, Bob has to find all its translations (that is, all English words, for which our Latin word is among its translations), and take them and only them as the translations of this Latin word. Help him to create a Latin-English.</a:t>
            </a:r>
          </a:p>
          <a:p>
            <a:pPr defTabSz="457200">
              <a:defRPr sz="1400">
                <a:solidFill>
                  <a:srgbClr val="333333"/>
                </a:solidFill>
              </a:defRPr>
            </a:pPr>
            <a:endParaRPr/>
          </a:p>
          <a:p>
            <a:pPr defTabSz="457200">
              <a:defRPr sz="1400">
                <a:solidFill>
                  <a:srgbClr val="333333"/>
                </a:solidFill>
              </a:defRPr>
            </a:pPr>
            <a:r>
              <a:t>The first line contains a single integer </a:t>
            </a:r>
            <a:r>
              <a:rPr sz="1260">
                <a:solidFill>
                  <a:srgbClr val="C7254E"/>
                </a:solidFill>
                <a:latin typeface="Menlo"/>
                <a:ea typeface="Menlo"/>
                <a:cs typeface="Menlo"/>
                <a:sym typeface="Menlo"/>
              </a:rPr>
              <a:t>N</a:t>
            </a:r>
            <a:r>
              <a:t> — the number of English words in the dictionary. Followed by </a:t>
            </a:r>
            <a:r>
              <a:rPr sz="1260">
                <a:solidFill>
                  <a:srgbClr val="C7254E"/>
                </a:solidFill>
                <a:latin typeface="Menlo"/>
                <a:ea typeface="Menlo"/>
                <a:cs typeface="Menlo"/>
                <a:sym typeface="Menlo"/>
              </a:rPr>
              <a:t>N</a:t>
            </a:r>
            <a:r>
              <a:t> dictionary entries. Each entry is contained on a separate line, which contains first the English word, then a hyphen surrounded by spaces and then comma-separated list with the translations of this English word in Latin. All the words consist only of lowercase English letters. The translations are sorted in lexicographical order. The order of English words in the dictionary is also lexicographic. </a:t>
            </a:r>
          </a:p>
          <a:p>
            <a:pPr defTabSz="457200">
              <a:defRPr sz="1400">
                <a:solidFill>
                  <a:srgbClr val="333333"/>
                </a:solidFill>
              </a:defRPr>
            </a:pPr>
            <a:endParaRPr/>
          </a:p>
          <a:p>
            <a:pPr defTabSz="457200">
              <a:defRPr sz="1400">
                <a:solidFill>
                  <a:srgbClr val="333333"/>
                </a:solidFill>
              </a:defRPr>
            </a:pPr>
            <a:r>
              <a:t>Print the corresponding Latin-English dictionary in the same format. In particular, the first word line should be the lexicographically minimal translation of the Latin word, then second in that order, etc. Inside the line the English words should be sorted also lexicographically.</a:t>
            </a:r>
          </a:p>
        </p:txBody>
      </p:sp>
      <p:sp>
        <p:nvSpPr>
          <p:cNvPr id="669" name="from collections import defaultdict…"/>
          <p:cNvSpPr/>
          <p:nvPr/>
        </p:nvSpPr>
        <p:spPr>
          <a:xfrm>
            <a:off x="313867" y="4262780"/>
            <a:ext cx="5589983" cy="25248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400"/>
            </a:pPr>
            <a:r>
              <a:t>from collections import defaultdict</a:t>
            </a:r>
          </a:p>
          <a:p>
            <a:pPr>
              <a:defRPr sz="1400"/>
            </a:pPr>
            <a:endParaRPr/>
          </a:p>
          <a:p>
            <a:pPr>
              <a:defRPr sz="1400"/>
            </a:pPr>
            <a:r>
              <a:t>latin_to_english = defaultdict(list)</a:t>
            </a:r>
          </a:p>
          <a:p>
            <a:pPr>
              <a:defRPr sz="1400"/>
            </a:pPr>
            <a:r>
              <a:t>for i in range(int(input())):</a:t>
            </a:r>
          </a:p>
          <a:p>
            <a:pPr>
              <a:defRPr sz="1400"/>
            </a:pPr>
            <a:r>
              <a:t>    english_word, latin_translations_chunk = input().split(' - ')</a:t>
            </a:r>
          </a:p>
          <a:p>
            <a:pPr>
              <a:defRPr sz="1400"/>
            </a:pPr>
            <a:r>
              <a:t>    latin_translations = latin_translations_chunk.split(', ')</a:t>
            </a:r>
          </a:p>
          <a:p>
            <a:pPr>
              <a:defRPr sz="1400"/>
            </a:pPr>
            <a:r>
              <a:t>    for latin_word in latin_translations:</a:t>
            </a:r>
          </a:p>
          <a:p>
            <a:pPr>
              <a:defRPr sz="1400"/>
            </a:pPr>
            <a:r>
              <a:t>        latin_to_english[latin_word].append(english_word)</a:t>
            </a:r>
          </a:p>
          <a:p>
            <a:pPr>
              <a:defRPr sz="1400"/>
            </a:pPr>
            <a:r>
              <a:t>    </a:t>
            </a:r>
          </a:p>
          <a:p>
            <a:pPr>
              <a:defRPr sz="1400"/>
            </a:pPr>
            <a:r>
              <a:t>print(len(latin_to_english))</a:t>
            </a:r>
          </a:p>
          <a:p>
            <a:pPr>
              <a:defRPr sz="1400"/>
            </a:pPr>
            <a:r>
              <a:t>for latin_word, english_translations in sorted(latin_to_english.items()):</a:t>
            </a:r>
          </a:p>
          <a:p>
            <a:pPr>
              <a:defRPr sz="1400"/>
            </a:pPr>
            <a:r>
              <a:t>    print(latin_word + ' - ' + ', '.join(english_translations))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tatement…"/>
          <p:cNvSpPr/>
          <p:nvPr/>
        </p:nvSpPr>
        <p:spPr>
          <a:xfrm>
            <a:off x="360552" y="382219"/>
            <a:ext cx="3825495"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the two integers, print the least of them. </a:t>
            </a:r>
          </a:p>
        </p:txBody>
      </p:sp>
      <p:sp>
        <p:nvSpPr>
          <p:cNvPr id="178" name="a=int(input())…"/>
          <p:cNvSpPr/>
          <p:nvPr/>
        </p:nvSpPr>
        <p:spPr>
          <a:xfrm>
            <a:off x="385089" y="1036980"/>
            <a:ext cx="1439622" cy="1761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a=int(input())</a:t>
            </a:r>
          </a:p>
          <a:p>
            <a:r>
              <a:t>b=int(input())</a:t>
            </a:r>
          </a:p>
          <a:p>
            <a:r>
              <a:t>if a&lt;b:</a:t>
            </a:r>
          </a:p>
          <a:p>
            <a:r>
              <a:t>    print(a)</a:t>
            </a:r>
          </a:p>
          <a:p>
            <a:r>
              <a:t>else:</a:t>
            </a:r>
          </a:p>
          <a:p>
            <a:r>
              <a:t>    print(b)</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tatement…"/>
          <p:cNvSpPr/>
          <p:nvPr/>
        </p:nvSpPr>
        <p:spPr>
          <a:xfrm>
            <a:off x="354854" y="382219"/>
            <a:ext cx="6986492" cy="9881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For the given integer X print </a:t>
            </a:r>
            <a:r>
              <a:rPr sz="1260">
                <a:solidFill>
                  <a:srgbClr val="C7254E"/>
                </a:solidFill>
                <a:latin typeface="Menlo"/>
                <a:ea typeface="Menlo"/>
                <a:cs typeface="Menlo"/>
                <a:sym typeface="Menlo"/>
              </a:rPr>
              <a:t>1</a:t>
            </a:r>
            <a:r>
              <a:t> if it's positive, </a:t>
            </a:r>
            <a:r>
              <a:rPr sz="1260">
                <a:solidFill>
                  <a:srgbClr val="C7254E"/>
                </a:solidFill>
                <a:latin typeface="Menlo"/>
                <a:ea typeface="Menlo"/>
                <a:cs typeface="Menlo"/>
                <a:sym typeface="Menlo"/>
              </a:rPr>
              <a:t>-1</a:t>
            </a:r>
            <a:r>
              <a:t> if it's negative, or </a:t>
            </a:r>
            <a:r>
              <a:rPr sz="1260">
                <a:solidFill>
                  <a:srgbClr val="C7254E"/>
                </a:solidFill>
                <a:latin typeface="Menlo"/>
                <a:ea typeface="Menlo"/>
                <a:cs typeface="Menlo"/>
                <a:sym typeface="Menlo"/>
              </a:rPr>
              <a:t>0</a:t>
            </a:r>
            <a:r>
              <a:t> if it's equal to zero.</a:t>
            </a:r>
          </a:p>
          <a:p>
            <a:pPr defTabSz="457200">
              <a:defRPr sz="1400">
                <a:solidFill>
                  <a:srgbClr val="333333"/>
                </a:solidFill>
              </a:defRPr>
            </a:pPr>
            <a:endParaRPr/>
          </a:p>
          <a:p>
            <a:pPr defTabSz="457200">
              <a:defRPr sz="1400">
                <a:solidFill>
                  <a:srgbClr val="333333"/>
                </a:solidFill>
              </a:defRPr>
            </a:pPr>
            <a:r>
              <a:t>Try to use the cascade </a:t>
            </a:r>
            <a:r>
              <a:rPr sz="1260">
                <a:solidFill>
                  <a:srgbClr val="C7254E"/>
                </a:solidFill>
                <a:latin typeface="Menlo"/>
                <a:ea typeface="Menlo"/>
                <a:cs typeface="Menlo"/>
                <a:sym typeface="Menlo"/>
              </a:rPr>
              <a:t>if-elif-else</a:t>
            </a:r>
            <a:r>
              <a:t> for it. </a:t>
            </a:r>
          </a:p>
        </p:txBody>
      </p:sp>
      <p:sp>
        <p:nvSpPr>
          <p:cNvPr id="181" name="x = int(input())…"/>
          <p:cNvSpPr/>
          <p:nvPr/>
        </p:nvSpPr>
        <p:spPr>
          <a:xfrm>
            <a:off x="393611" y="1443380"/>
            <a:ext cx="1549578"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 = int(input())</a:t>
            </a:r>
          </a:p>
          <a:p>
            <a:r>
              <a:t>if x &gt; 0:</a:t>
            </a:r>
          </a:p>
          <a:p>
            <a:r>
              <a:t>    print(1)</a:t>
            </a:r>
          </a:p>
          <a:p>
            <a:r>
              <a:t>elif x == 0:</a:t>
            </a:r>
          </a:p>
          <a:p>
            <a:r>
              <a:t>    print(0)</a:t>
            </a:r>
          </a:p>
          <a:p>
            <a:r>
              <a:t>else:</a:t>
            </a:r>
          </a:p>
          <a:p>
            <a:r>
              <a:t>    print(-1)</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tatement…"/>
          <p:cNvSpPr/>
          <p:nvPr/>
        </p:nvSpPr>
        <p:spPr>
          <a:xfrm>
            <a:off x="356857" y="382219"/>
            <a:ext cx="3934486"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the three integers, print the least of them. </a:t>
            </a:r>
          </a:p>
        </p:txBody>
      </p:sp>
      <p:sp>
        <p:nvSpPr>
          <p:cNvPr id="184" name="a = int(input())…"/>
          <p:cNvSpPr/>
          <p:nvPr/>
        </p:nvSpPr>
        <p:spPr>
          <a:xfrm>
            <a:off x="410083" y="1036980"/>
            <a:ext cx="1770635" cy="2599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b = int(input())</a:t>
            </a:r>
          </a:p>
          <a:p>
            <a:r>
              <a:t>c = int(input())</a:t>
            </a:r>
          </a:p>
          <a:p>
            <a:r>
              <a:t>if b &gt;= a &lt;= c:</a:t>
            </a:r>
          </a:p>
          <a:p>
            <a:r>
              <a:t>    print(a)</a:t>
            </a:r>
          </a:p>
          <a:p>
            <a:r>
              <a:t>elif a &gt;= b &lt;= c:</a:t>
            </a:r>
          </a:p>
          <a:p>
            <a:r>
              <a:t>    print(b)</a:t>
            </a:r>
          </a:p>
          <a:p>
            <a:r>
              <a:t>else:</a:t>
            </a:r>
          </a:p>
          <a:p>
            <a:r>
              <a:t>    print(c)</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Given the year number. You need to check if this year is a leap year. If it is, print LEAP, otherwise print COMMON.…"/>
          <p:cNvSpPr/>
          <p:nvPr/>
        </p:nvSpPr>
        <p:spPr>
          <a:xfrm>
            <a:off x="387322" y="382308"/>
            <a:ext cx="8369356" cy="17245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1400">
                <a:solidFill>
                  <a:srgbClr val="333333"/>
                </a:solidFill>
              </a:defRPr>
            </a:pPr>
            <a:r>
              <a:t>Given the year number. You need to check if this year is a leap year. If it is, print </a:t>
            </a:r>
            <a:r>
              <a:rPr sz="1260">
                <a:solidFill>
                  <a:srgbClr val="C7254E"/>
                </a:solidFill>
                <a:latin typeface="Menlo"/>
                <a:ea typeface="Menlo"/>
                <a:cs typeface="Menlo"/>
                <a:sym typeface="Menlo"/>
              </a:rPr>
              <a:t>LEAP</a:t>
            </a:r>
            <a:r>
              <a:t>, otherwise print </a:t>
            </a:r>
            <a:r>
              <a:rPr sz="1260">
                <a:solidFill>
                  <a:srgbClr val="C7254E"/>
                </a:solidFill>
                <a:latin typeface="Menlo"/>
                <a:ea typeface="Menlo"/>
                <a:cs typeface="Menlo"/>
                <a:sym typeface="Menlo"/>
              </a:rPr>
              <a:t>COMMON</a:t>
            </a:r>
            <a:r>
              <a:t>.</a:t>
            </a:r>
          </a:p>
          <a:p>
            <a:pPr defTabSz="457200">
              <a:defRPr sz="1400">
                <a:solidFill>
                  <a:srgbClr val="333333"/>
                </a:solidFill>
              </a:defRPr>
            </a:pPr>
            <a:endParaRPr/>
          </a:p>
          <a:p>
            <a:pPr defTabSz="457200">
              <a:defRPr sz="1400">
                <a:solidFill>
                  <a:srgbClr val="333333"/>
                </a:solidFill>
              </a:defRPr>
            </a:pPr>
            <a:r>
              <a:t>The rules in Gregorian calendar are as follows:</a:t>
            </a:r>
          </a:p>
          <a:p>
            <a:pPr marL="457200" indent="-457200" defTabSz="457200">
              <a:tabLst>
                <a:tab pos="139700" algn="l"/>
                <a:tab pos="457200" algn="l"/>
              </a:tabLst>
              <a:defRPr sz="1400">
                <a:solidFill>
                  <a:srgbClr val="333333"/>
                </a:solidFill>
              </a:defRPr>
            </a:pPr>
            <a:r>
              <a:t>	•	a year is a leap year if its number is exactly divisible by 4 and is not exactly divisible by 100</a:t>
            </a:r>
          </a:p>
          <a:p>
            <a:pPr marL="457200" indent="-457200" defTabSz="457200">
              <a:tabLst>
                <a:tab pos="139700" algn="l"/>
                <a:tab pos="457200" algn="l"/>
              </a:tabLst>
              <a:defRPr sz="1400">
                <a:solidFill>
                  <a:srgbClr val="333333"/>
                </a:solidFill>
              </a:defRPr>
            </a:pPr>
            <a:r>
              <a:t>	•	a year is always a leap year if its number is exactly divisible by 400</a:t>
            </a:r>
          </a:p>
          <a:p>
            <a:pPr defTabSz="457200">
              <a:defRPr sz="1400">
                <a:solidFill>
                  <a:srgbClr val="333333"/>
                </a:solidFill>
              </a:defRPr>
            </a:pPr>
            <a:endParaRPr/>
          </a:p>
          <a:p>
            <a:pPr defTabSz="457200">
              <a:defRPr sz="1400">
                <a:solidFill>
                  <a:srgbClr val="333333"/>
                </a:solidFill>
              </a:defRPr>
            </a:pPr>
            <a:r>
              <a:rPr b="1"/>
              <a:t>Warning.</a:t>
            </a:r>
            <a:r>
              <a:t> The words </a:t>
            </a:r>
            <a:r>
              <a:rPr sz="1260">
                <a:solidFill>
                  <a:srgbClr val="C7254E"/>
                </a:solidFill>
                <a:latin typeface="Menlo"/>
                <a:ea typeface="Menlo"/>
                <a:cs typeface="Menlo"/>
                <a:sym typeface="Menlo"/>
              </a:rPr>
              <a:t>LEAP</a:t>
            </a:r>
            <a:r>
              <a:t> and </a:t>
            </a:r>
            <a:r>
              <a:rPr sz="1260">
                <a:solidFill>
                  <a:srgbClr val="C7254E"/>
                </a:solidFill>
                <a:latin typeface="Menlo"/>
                <a:ea typeface="Menlo"/>
                <a:cs typeface="Menlo"/>
                <a:sym typeface="Menlo"/>
              </a:rPr>
              <a:t>COMMON</a:t>
            </a:r>
            <a:r>
              <a:t> should be printed all caps. </a:t>
            </a:r>
          </a:p>
        </p:txBody>
      </p:sp>
      <p:sp>
        <p:nvSpPr>
          <p:cNvPr id="187" name="year = int(input())…"/>
          <p:cNvSpPr/>
          <p:nvPr/>
        </p:nvSpPr>
        <p:spPr>
          <a:xfrm>
            <a:off x="362165" y="2218080"/>
            <a:ext cx="6387670"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year = int(input())</a:t>
            </a:r>
          </a:p>
          <a:p>
            <a:r>
              <a:t>if (year % 4 == 0) and (year % 100 != 0) or (year % 400 == 0):</a:t>
            </a:r>
          </a:p>
          <a:p>
            <a:r>
              <a:t>    print('LEAP')</a:t>
            </a:r>
          </a:p>
          <a:p>
            <a:r>
              <a:t>else:</a:t>
            </a:r>
          </a:p>
          <a:p>
            <a:r>
              <a:t>    print('COMMON')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tatement…"/>
          <p:cNvSpPr/>
          <p:nvPr/>
        </p:nvSpPr>
        <p:spPr>
          <a:xfrm>
            <a:off x="366293" y="382219"/>
            <a:ext cx="8651920" cy="988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three integers. Determine how many of them are equal to each other. The program must print one of the numbers: 3 (if all are same), 2 (if two of them are equal to each other and the third is different) or 0 (if all numbers are different). </a:t>
            </a:r>
          </a:p>
        </p:txBody>
      </p:sp>
      <p:sp>
        <p:nvSpPr>
          <p:cNvPr id="190" name="a = int(input())…"/>
          <p:cNvSpPr/>
          <p:nvPr/>
        </p:nvSpPr>
        <p:spPr>
          <a:xfrm>
            <a:off x="395592" y="1456080"/>
            <a:ext cx="3222016" cy="2599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b = int(input())</a:t>
            </a:r>
          </a:p>
          <a:p>
            <a:r>
              <a:t>c = int(input())</a:t>
            </a:r>
          </a:p>
          <a:p>
            <a:r>
              <a:t>if a == b == c:</a:t>
            </a:r>
          </a:p>
          <a:p>
            <a:r>
              <a:t>    print(3)</a:t>
            </a:r>
          </a:p>
          <a:p>
            <a:r>
              <a:t>elif a == b or b == c or a == c:</a:t>
            </a:r>
          </a:p>
          <a:p>
            <a:r>
              <a:t>    print(2)</a:t>
            </a:r>
          </a:p>
          <a:p>
            <a:r>
              <a:t>else:</a:t>
            </a:r>
          </a:p>
          <a:p>
            <a:r>
              <a:t>    print(0)</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tatement…"/>
          <p:cNvSpPr/>
          <p:nvPr/>
        </p:nvSpPr>
        <p:spPr>
          <a:xfrm>
            <a:off x="376186" y="369519"/>
            <a:ext cx="8548046" cy="15977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Chess rook moves horizontally or vertically. Given two different cells of the chessboard, determine whether a rook can go from the first cell to the second in one move.</a:t>
            </a:r>
          </a:p>
          <a:p>
            <a:pPr defTabSz="457200">
              <a:defRPr sz="1400">
                <a:solidFill>
                  <a:srgbClr val="333333"/>
                </a:solidFill>
              </a:defRPr>
            </a:pPr>
            <a:endParaRPr/>
          </a:p>
          <a:p>
            <a:pPr defTabSz="457200">
              <a:defRPr sz="1400">
                <a:solidFill>
                  <a:srgbClr val="333333"/>
                </a:solidFill>
              </a:defRPr>
            </a:pPr>
            <a:r>
              <a:t>The program receives the input of four numbers from 1 to 8, each specifying the column and row number, first two - for the first cell, and then the last two - for the second cell. The program should output </a:t>
            </a:r>
            <a:r>
              <a:rPr sz="1260">
                <a:solidFill>
                  <a:srgbClr val="C7254E"/>
                </a:solidFill>
                <a:latin typeface="Menlo"/>
                <a:ea typeface="Menlo"/>
                <a:cs typeface="Menlo"/>
                <a:sym typeface="Menlo"/>
              </a:rPr>
              <a:t>YES</a:t>
            </a:r>
            <a:r>
              <a:t> if a rook can go from the first cell to the second in one move, or </a:t>
            </a:r>
            <a:r>
              <a:rPr sz="1260">
                <a:solidFill>
                  <a:srgbClr val="C7254E"/>
                </a:solidFill>
                <a:latin typeface="Menlo"/>
                <a:ea typeface="Menlo"/>
                <a:cs typeface="Menlo"/>
                <a:sym typeface="Menlo"/>
              </a:rPr>
              <a:t>NO</a:t>
            </a:r>
            <a:r>
              <a:t> otherwise.</a:t>
            </a:r>
          </a:p>
        </p:txBody>
      </p:sp>
      <p:sp>
        <p:nvSpPr>
          <p:cNvPr id="193" name="x1 = int(input())…"/>
          <p:cNvSpPr/>
          <p:nvPr/>
        </p:nvSpPr>
        <p:spPr>
          <a:xfrm>
            <a:off x="426935" y="2129180"/>
            <a:ext cx="2524330"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x1 = int(input())</a:t>
            </a:r>
          </a:p>
          <a:p>
            <a:r>
              <a:t>y1 = int(input())</a:t>
            </a:r>
          </a:p>
          <a:p>
            <a:r>
              <a:t>x2 = int(input())</a:t>
            </a:r>
          </a:p>
          <a:p>
            <a:r>
              <a:t>y2 = int(input())</a:t>
            </a:r>
          </a:p>
          <a:p>
            <a:r>
              <a:t>if x1 == x2 or y1 == y2:</a:t>
            </a:r>
          </a:p>
          <a:p>
            <a:r>
              <a:t>    print('YES')</a:t>
            </a:r>
          </a:p>
          <a:p>
            <a:r>
              <a:t>else:</a:t>
            </a:r>
          </a:p>
          <a:p>
            <a:r>
              <a:t>    print('NO')</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tatement…"/>
          <p:cNvSpPr/>
          <p:nvPr/>
        </p:nvSpPr>
        <p:spPr>
          <a:xfrm>
            <a:off x="341734" y="382219"/>
            <a:ext cx="8600083" cy="13945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two cells of a chessboard. If they are painted in one color, print the word </a:t>
            </a:r>
            <a:r>
              <a:rPr sz="1260">
                <a:solidFill>
                  <a:srgbClr val="C7254E"/>
                </a:solidFill>
                <a:latin typeface="Menlo"/>
                <a:ea typeface="Menlo"/>
                <a:cs typeface="Menlo"/>
                <a:sym typeface="Menlo"/>
              </a:rPr>
              <a:t>YES</a:t>
            </a:r>
            <a:r>
              <a:t>, and if in a different color - </a:t>
            </a:r>
            <a:r>
              <a:rPr sz="1260">
                <a:solidFill>
                  <a:srgbClr val="C7254E"/>
                </a:solidFill>
                <a:latin typeface="Menlo"/>
                <a:ea typeface="Menlo"/>
                <a:cs typeface="Menlo"/>
                <a:sym typeface="Menlo"/>
              </a:rPr>
              <a:t>NO</a:t>
            </a:r>
            <a:r>
              <a:t>.</a:t>
            </a:r>
          </a:p>
          <a:p>
            <a:pPr defTabSz="457200">
              <a:defRPr sz="1400">
                <a:solidFill>
                  <a:srgbClr val="333333"/>
                </a:solidFill>
              </a:defRPr>
            </a:pPr>
            <a:endParaRPr/>
          </a:p>
          <a:p>
            <a:pPr defTabSz="457200">
              <a:defRPr sz="1400">
                <a:solidFill>
                  <a:srgbClr val="333333"/>
                </a:solidFill>
              </a:defRPr>
            </a:pPr>
            <a:r>
              <a:t>The program receives the input of four numbers from 1 to 8, each specifying the column and row number, first two - for the first cell, and then the last two - for the second cell.</a:t>
            </a:r>
          </a:p>
        </p:txBody>
      </p:sp>
      <p:sp>
        <p:nvSpPr>
          <p:cNvPr id="196" name="x1 = int(input())…"/>
          <p:cNvSpPr/>
          <p:nvPr/>
        </p:nvSpPr>
        <p:spPr>
          <a:xfrm>
            <a:off x="415315" y="1887880"/>
            <a:ext cx="3309570"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x1 = int(input())</a:t>
            </a:r>
          </a:p>
          <a:p>
            <a:r>
              <a:t>y1 = int(input())</a:t>
            </a:r>
          </a:p>
          <a:p>
            <a:r>
              <a:t>x2 = int(input())</a:t>
            </a:r>
          </a:p>
          <a:p>
            <a:r>
              <a:t>y2 = int(input())</a:t>
            </a:r>
          </a:p>
          <a:p>
            <a:r>
              <a:t>if (x1 + y1 + x2 + y2) % 2 == 0:</a:t>
            </a:r>
          </a:p>
          <a:p>
            <a:r>
              <a:t>    print('YES')</a:t>
            </a:r>
          </a:p>
          <a:p>
            <a:r>
              <a:t>else:</a:t>
            </a:r>
          </a:p>
          <a:p>
            <a:r>
              <a:t>    print('NO')</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tatement…"/>
          <p:cNvSpPr/>
          <p:nvPr/>
        </p:nvSpPr>
        <p:spPr>
          <a:xfrm>
            <a:off x="382755" y="382219"/>
            <a:ext cx="8613043" cy="15977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Chess king moves horizontally, vertically or diagonally to any adjacent cell. Given two different cells of the chessboard, determine whether a king can go from the first cell to the second in one move.</a:t>
            </a:r>
          </a:p>
          <a:p>
            <a:pPr defTabSz="457200">
              <a:defRPr sz="1400">
                <a:solidFill>
                  <a:srgbClr val="333333"/>
                </a:solidFill>
              </a:defRPr>
            </a:pPr>
            <a:endParaRPr/>
          </a:p>
          <a:p>
            <a:pPr defTabSz="457200">
              <a:defRPr sz="1400">
                <a:solidFill>
                  <a:srgbClr val="333333"/>
                </a:solidFill>
              </a:defRPr>
            </a:pPr>
            <a:r>
              <a:t>The program receives the input of four numbers from 1 to 8, each specifying the column and row number, first two - for the first cell, and then the last two - for the second cell. The program should output </a:t>
            </a:r>
            <a:r>
              <a:rPr sz="1260">
                <a:solidFill>
                  <a:srgbClr val="C7254E"/>
                </a:solidFill>
                <a:latin typeface="Menlo"/>
                <a:ea typeface="Menlo"/>
                <a:cs typeface="Menlo"/>
                <a:sym typeface="Menlo"/>
              </a:rPr>
              <a:t>YES</a:t>
            </a:r>
            <a:r>
              <a:t> if a king can go from the first cell to the second in one move, or </a:t>
            </a:r>
            <a:r>
              <a:rPr sz="1260">
                <a:solidFill>
                  <a:srgbClr val="C7254E"/>
                </a:solidFill>
                <a:latin typeface="Menlo"/>
                <a:ea typeface="Menlo"/>
                <a:cs typeface="Menlo"/>
                <a:sym typeface="Menlo"/>
              </a:rPr>
              <a:t>NO</a:t>
            </a:r>
            <a:r>
              <a:t> otherwise.</a:t>
            </a:r>
          </a:p>
        </p:txBody>
      </p:sp>
      <p:sp>
        <p:nvSpPr>
          <p:cNvPr id="199" name="x1 = int(input())…"/>
          <p:cNvSpPr/>
          <p:nvPr/>
        </p:nvSpPr>
        <p:spPr>
          <a:xfrm>
            <a:off x="405434" y="2129180"/>
            <a:ext cx="4370732"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x1 = int(input())</a:t>
            </a:r>
          </a:p>
          <a:p>
            <a:r>
              <a:t>y1 = int(input())</a:t>
            </a:r>
          </a:p>
          <a:p>
            <a:r>
              <a:t>x2 = int(input())</a:t>
            </a:r>
          </a:p>
          <a:p>
            <a:r>
              <a:t>y2 = int(input())</a:t>
            </a:r>
          </a:p>
          <a:p>
            <a:r>
              <a:t>if abs(x1 - x2) &lt;= 1 and abs(y1 - y2) &lt;= 1:</a:t>
            </a:r>
          </a:p>
          <a:p>
            <a:r>
              <a:t>    print('YES')</a:t>
            </a:r>
          </a:p>
          <a:p>
            <a:r>
              <a:t>else:</a:t>
            </a:r>
          </a:p>
          <a:p>
            <a:r>
              <a:t>    print('NO')</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Input, Print and Numbers"/>
          <p:cNvSpPr/>
          <p:nvPr/>
        </p:nvSpPr>
        <p:spPr>
          <a:xfrm>
            <a:off x="1378077" y="343103"/>
            <a:ext cx="6387847"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Input, Print and Numbers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tatement…"/>
          <p:cNvSpPr/>
          <p:nvPr/>
        </p:nvSpPr>
        <p:spPr>
          <a:xfrm>
            <a:off x="382828" y="382219"/>
            <a:ext cx="8599452" cy="15977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In chess, the bishop moves diagonally, any number of squares. Given two different squares of the chessboard, determine whether a bishop can go from the first to the second in one move.</a:t>
            </a:r>
          </a:p>
          <a:p>
            <a:pPr defTabSz="457200">
              <a:defRPr sz="1400">
                <a:solidFill>
                  <a:srgbClr val="333333"/>
                </a:solidFill>
              </a:defRPr>
            </a:pPr>
            <a:endParaRPr/>
          </a:p>
          <a:p>
            <a:pPr defTabSz="457200">
              <a:defRPr sz="1400">
                <a:solidFill>
                  <a:srgbClr val="333333"/>
                </a:solidFill>
              </a:defRPr>
            </a:pPr>
            <a:r>
              <a:t>The program receives as input four numbers from 1 to 8, specifying the column and row numbers of the starting square and the column and row numbers of the ending square. The program should output </a:t>
            </a:r>
            <a:r>
              <a:rPr sz="1260">
                <a:solidFill>
                  <a:srgbClr val="C7254E"/>
                </a:solidFill>
                <a:latin typeface="Menlo"/>
                <a:ea typeface="Menlo"/>
                <a:cs typeface="Menlo"/>
                <a:sym typeface="Menlo"/>
              </a:rPr>
              <a:t>YES</a:t>
            </a:r>
            <a:r>
              <a:t> if a Bishop can go from the first square to the second in one move, or </a:t>
            </a:r>
            <a:r>
              <a:rPr sz="1260">
                <a:solidFill>
                  <a:srgbClr val="C7254E"/>
                </a:solidFill>
                <a:latin typeface="Menlo"/>
                <a:ea typeface="Menlo"/>
                <a:cs typeface="Menlo"/>
                <a:sym typeface="Menlo"/>
              </a:rPr>
              <a:t>NO</a:t>
            </a:r>
            <a:r>
              <a:t> otherwise.</a:t>
            </a:r>
          </a:p>
        </p:txBody>
      </p:sp>
      <p:sp>
        <p:nvSpPr>
          <p:cNvPr id="202" name="x1 = int(input())…"/>
          <p:cNvSpPr/>
          <p:nvPr/>
        </p:nvSpPr>
        <p:spPr>
          <a:xfrm>
            <a:off x="443407" y="2103780"/>
            <a:ext cx="3202586"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x1 = int(input())</a:t>
            </a:r>
          </a:p>
          <a:p>
            <a:r>
              <a:t>y1 = int(input())</a:t>
            </a:r>
          </a:p>
          <a:p>
            <a:r>
              <a:t>x2 = int(input())</a:t>
            </a:r>
          </a:p>
          <a:p>
            <a:r>
              <a:t>y2 = int(input())</a:t>
            </a:r>
          </a:p>
          <a:p>
            <a:r>
              <a:t>if abs(x1 - x2) == abs(y1 - y2):</a:t>
            </a:r>
          </a:p>
          <a:p>
            <a:r>
              <a:t>    print('YES')</a:t>
            </a:r>
          </a:p>
          <a:p>
            <a:r>
              <a:t>else:</a:t>
            </a:r>
          </a:p>
          <a:p>
            <a:r>
              <a:t>    print('NO')</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tatement…"/>
          <p:cNvSpPr/>
          <p:nvPr/>
        </p:nvSpPr>
        <p:spPr>
          <a:xfrm>
            <a:off x="365305" y="382219"/>
            <a:ext cx="8645809" cy="15977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Chess queen moves horizontally, vertically or diagonally to any number of cells. Given two different cells of the chessboard, determine whether a queen can go from the first cell to the second in one move.</a:t>
            </a:r>
          </a:p>
          <a:p>
            <a:pPr defTabSz="457200">
              <a:defRPr sz="1400">
                <a:solidFill>
                  <a:srgbClr val="333333"/>
                </a:solidFill>
              </a:defRPr>
            </a:pPr>
            <a:endParaRPr/>
          </a:p>
          <a:p>
            <a:pPr defTabSz="457200">
              <a:defRPr sz="1400">
                <a:solidFill>
                  <a:srgbClr val="333333"/>
                </a:solidFill>
              </a:defRPr>
            </a:pPr>
            <a:r>
              <a:t>The program receives the input of four numbers from 1 to 8, each specifying the column and row number, first two - for the first cell, and then the last two - for the second cell. The program should output </a:t>
            </a:r>
            <a:r>
              <a:rPr sz="1260">
                <a:solidFill>
                  <a:srgbClr val="C7254E"/>
                </a:solidFill>
                <a:latin typeface="Menlo"/>
                <a:ea typeface="Menlo"/>
                <a:cs typeface="Menlo"/>
                <a:sym typeface="Menlo"/>
              </a:rPr>
              <a:t>YES</a:t>
            </a:r>
            <a:r>
              <a:t> if a queen can go from the first cell to the second in one move, or </a:t>
            </a:r>
            <a:r>
              <a:rPr sz="1260">
                <a:solidFill>
                  <a:srgbClr val="C7254E"/>
                </a:solidFill>
                <a:latin typeface="Menlo"/>
                <a:ea typeface="Menlo"/>
                <a:cs typeface="Menlo"/>
                <a:sym typeface="Menlo"/>
              </a:rPr>
              <a:t>NO</a:t>
            </a:r>
            <a:r>
              <a:t> otherwise.</a:t>
            </a:r>
          </a:p>
        </p:txBody>
      </p:sp>
      <p:sp>
        <p:nvSpPr>
          <p:cNvPr id="205" name="x1 = int(input())…"/>
          <p:cNvSpPr/>
          <p:nvPr/>
        </p:nvSpPr>
        <p:spPr>
          <a:xfrm>
            <a:off x="401726" y="2141880"/>
            <a:ext cx="5648148"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x1 = int(input())</a:t>
            </a:r>
          </a:p>
          <a:p>
            <a:r>
              <a:t>y1 = int(input())</a:t>
            </a:r>
          </a:p>
          <a:p>
            <a:r>
              <a:t>x2 = int(input())</a:t>
            </a:r>
          </a:p>
          <a:p>
            <a:r>
              <a:t>y2 = int(input())</a:t>
            </a:r>
          </a:p>
          <a:p>
            <a:r>
              <a:t>if abs(x1 - x2) == abs(y1 - y2) or x1 == x2 or y1 == y2:</a:t>
            </a:r>
          </a:p>
          <a:p>
            <a:r>
              <a:t>    print('YES')</a:t>
            </a:r>
          </a:p>
          <a:p>
            <a:r>
              <a:t>else:</a:t>
            </a:r>
          </a:p>
          <a:p>
            <a:r>
              <a:t>    print('NO')</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tatement…"/>
          <p:cNvSpPr/>
          <p:nvPr/>
        </p:nvSpPr>
        <p:spPr>
          <a:xfrm>
            <a:off x="367918" y="382219"/>
            <a:ext cx="8637111" cy="1800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Chess knight moves like the letter L. It can move two cells horizontally and one cell vertically, or two cells vertically and one cells horizontally. Given two different cells of the chessboard, determine whether a knight can go from the first cell to the second in one move.</a:t>
            </a:r>
          </a:p>
          <a:p>
            <a:pPr defTabSz="457200">
              <a:defRPr sz="1400">
                <a:solidFill>
                  <a:srgbClr val="333333"/>
                </a:solidFill>
              </a:defRPr>
            </a:pPr>
            <a:endParaRPr/>
          </a:p>
          <a:p>
            <a:pPr defTabSz="457200">
              <a:defRPr sz="1400">
                <a:solidFill>
                  <a:srgbClr val="333333"/>
                </a:solidFill>
              </a:defRPr>
            </a:pPr>
            <a:r>
              <a:t>The program receives the input of four numbers from 1 to 8, each specifying the column and row number, first two - for the first cell, and then the last two - for the second cell. The program should output </a:t>
            </a:r>
            <a:r>
              <a:rPr sz="1260">
                <a:solidFill>
                  <a:srgbClr val="C7254E"/>
                </a:solidFill>
                <a:latin typeface="Menlo"/>
                <a:ea typeface="Menlo"/>
                <a:cs typeface="Menlo"/>
                <a:sym typeface="Menlo"/>
              </a:rPr>
              <a:t>YES</a:t>
            </a:r>
            <a:r>
              <a:t> if a knight can go from the first cell to the second in one move, or </a:t>
            </a:r>
            <a:r>
              <a:rPr sz="1260">
                <a:solidFill>
                  <a:srgbClr val="C7254E"/>
                </a:solidFill>
                <a:latin typeface="Menlo"/>
                <a:ea typeface="Menlo"/>
                <a:cs typeface="Menlo"/>
                <a:sym typeface="Menlo"/>
              </a:rPr>
              <a:t>NO</a:t>
            </a:r>
            <a:r>
              <a:t> otherwise.</a:t>
            </a:r>
          </a:p>
        </p:txBody>
      </p:sp>
      <p:sp>
        <p:nvSpPr>
          <p:cNvPr id="208" name="x1 = int(input())…"/>
          <p:cNvSpPr/>
          <p:nvPr/>
        </p:nvSpPr>
        <p:spPr>
          <a:xfrm>
            <a:off x="359473" y="2243480"/>
            <a:ext cx="4894454" cy="2879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x1 = int(input())</a:t>
            </a:r>
          </a:p>
          <a:p>
            <a:r>
              <a:t>y1 = int(input())</a:t>
            </a:r>
          </a:p>
          <a:p>
            <a:r>
              <a:t>x2 = int(input())</a:t>
            </a:r>
          </a:p>
          <a:p>
            <a:r>
              <a:t>y2 = int(input())</a:t>
            </a:r>
          </a:p>
          <a:p>
            <a:r>
              <a:t>dx = abs(x1 - x2)</a:t>
            </a:r>
          </a:p>
          <a:p>
            <a:r>
              <a:t>dy = abs(y1 - y2)</a:t>
            </a:r>
          </a:p>
          <a:p>
            <a:r>
              <a:t>if dx == 1 and dy == 2 or dx == 2 and dy == 1:</a:t>
            </a:r>
          </a:p>
          <a:p>
            <a:r>
              <a:t>    print('YES')</a:t>
            </a:r>
          </a:p>
          <a:p>
            <a:r>
              <a:t>else:</a:t>
            </a:r>
          </a:p>
          <a:p>
            <a:r>
              <a:t>    print('NO')</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tatement…"/>
          <p:cNvSpPr/>
          <p:nvPr/>
        </p:nvSpPr>
        <p:spPr>
          <a:xfrm>
            <a:off x="397840" y="382219"/>
            <a:ext cx="8559210" cy="14580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Chocolate bar has the form of a rectangle divided into</a:t>
            </a:r>
            <a:r>
              <a:rPr sz="1750"/>
              <a:t> </a:t>
            </a:r>
            <a:r>
              <a:t>n×m portions. Chocolate bar can be split into two rectangular parts by breaking it along a selected straight line on its pattern. Determine whether it is possible to split it so that one of the parts will have exactly k squares.</a:t>
            </a:r>
          </a:p>
          <a:p>
            <a:pPr defTabSz="457200">
              <a:defRPr sz="1400">
                <a:solidFill>
                  <a:srgbClr val="333333"/>
                </a:solidFill>
              </a:defRPr>
            </a:pPr>
            <a:endParaRPr/>
          </a:p>
          <a:p>
            <a:pPr defTabSz="457200">
              <a:defRPr sz="1400">
                <a:solidFill>
                  <a:srgbClr val="333333"/>
                </a:solidFill>
              </a:defRPr>
            </a:pPr>
            <a:r>
              <a:t>The program reads three integers: n, m, and k. It should print </a:t>
            </a:r>
            <a:r>
              <a:rPr sz="1260">
                <a:solidFill>
                  <a:srgbClr val="C7254E"/>
                </a:solidFill>
                <a:latin typeface="Menlo"/>
                <a:ea typeface="Menlo"/>
                <a:cs typeface="Menlo"/>
                <a:sym typeface="Menlo"/>
              </a:rPr>
              <a:t>YES</a:t>
            </a:r>
            <a:r>
              <a:t> or </a:t>
            </a:r>
            <a:r>
              <a:rPr sz="1260">
                <a:solidFill>
                  <a:srgbClr val="C7254E"/>
                </a:solidFill>
                <a:latin typeface="Menlo"/>
                <a:ea typeface="Menlo"/>
                <a:cs typeface="Menlo"/>
                <a:sym typeface="Menlo"/>
              </a:rPr>
              <a:t>NO</a:t>
            </a:r>
            <a:r>
              <a:t>. </a:t>
            </a:r>
          </a:p>
        </p:txBody>
      </p:sp>
      <p:sp>
        <p:nvSpPr>
          <p:cNvPr id="211" name="n = int(input())…"/>
          <p:cNvSpPr/>
          <p:nvPr/>
        </p:nvSpPr>
        <p:spPr>
          <a:xfrm>
            <a:off x="404190" y="1964080"/>
            <a:ext cx="4855820"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m = int(input())</a:t>
            </a:r>
          </a:p>
          <a:p>
            <a:r>
              <a:t>k = int(input())</a:t>
            </a:r>
          </a:p>
          <a:p>
            <a:r>
              <a:t>if k &lt; n * m and ((k % n == 0) or (k % m == 0)):</a:t>
            </a:r>
          </a:p>
          <a:p>
            <a:r>
              <a:t>    print('YES')</a:t>
            </a:r>
          </a:p>
          <a:p>
            <a:r>
              <a:t>else:</a:t>
            </a:r>
          </a:p>
          <a:p>
            <a:r>
              <a:t>    print('NO')</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Integer and Float numbers"/>
          <p:cNvSpPr/>
          <p:nvPr/>
        </p:nvSpPr>
        <p:spPr>
          <a:xfrm>
            <a:off x="1228318" y="3060903"/>
            <a:ext cx="6687364"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Integer and Float numbers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Screen Shot 2017-05-25 at 20.29.30.png" descr="Screen Shot 2017-05-25 at 20.29.30.png"/>
          <p:cNvPicPr>
            <a:picLocks noChangeAspect="1"/>
          </p:cNvPicPr>
          <p:nvPr/>
        </p:nvPicPr>
        <p:blipFill>
          <a:blip r:embed="rId2">
            <a:extLst/>
          </a:blip>
          <a:stretch>
            <a:fillRect/>
          </a:stretch>
        </p:blipFill>
        <p:spPr>
          <a:xfrm>
            <a:off x="241300" y="55136"/>
            <a:ext cx="8999514" cy="5253583"/>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Screen Shot 2017-05-25 at 20.29.38.png" descr="Screen Shot 2017-05-25 at 20.29.38.png"/>
          <p:cNvPicPr>
            <a:picLocks noChangeAspect="1"/>
          </p:cNvPicPr>
          <p:nvPr/>
        </p:nvPicPr>
        <p:blipFill>
          <a:blip r:embed="rId2">
            <a:extLst/>
          </a:blip>
          <a:stretch>
            <a:fillRect/>
          </a:stretch>
        </p:blipFill>
        <p:spPr>
          <a:xfrm>
            <a:off x="241300" y="-14520"/>
            <a:ext cx="9016813" cy="5776757"/>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Screen Shot 2017-05-25 at 20.29.43.png" descr="Screen Shot 2017-05-25 at 20.29.43.png"/>
          <p:cNvPicPr>
            <a:picLocks noChangeAspect="1"/>
          </p:cNvPicPr>
          <p:nvPr/>
        </p:nvPicPr>
        <p:blipFill>
          <a:blip r:embed="rId2">
            <a:extLst/>
          </a:blip>
          <a:stretch>
            <a:fillRect/>
          </a:stretch>
        </p:blipFill>
        <p:spPr>
          <a:xfrm>
            <a:off x="241300" y="17679"/>
            <a:ext cx="8937803" cy="397494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Screen Shot 2017-05-25 at 20.29.53.png" descr="Screen Shot 2017-05-25 at 20.29.53.png"/>
          <p:cNvPicPr>
            <a:picLocks noChangeAspect="1"/>
          </p:cNvPicPr>
          <p:nvPr/>
        </p:nvPicPr>
        <p:blipFill>
          <a:blip r:embed="rId2">
            <a:extLst/>
          </a:blip>
          <a:stretch>
            <a:fillRect/>
          </a:stretch>
        </p:blipFill>
        <p:spPr>
          <a:xfrm>
            <a:off x="215900" y="-42546"/>
            <a:ext cx="8970570" cy="483030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Screen Shot 2017-05-25 at 20.29.59.png" descr="Screen Shot 2017-05-25 at 20.29.59.png"/>
          <p:cNvPicPr>
            <a:picLocks noChangeAspect="1"/>
          </p:cNvPicPr>
          <p:nvPr/>
        </p:nvPicPr>
        <p:blipFill>
          <a:blip r:embed="rId2">
            <a:extLst/>
          </a:blip>
          <a:stretch>
            <a:fillRect/>
          </a:stretch>
        </p:blipFill>
        <p:spPr>
          <a:xfrm>
            <a:off x="279400" y="61770"/>
            <a:ext cx="8991442" cy="306289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Screen Shot 2017-05-25 at 20.24.44.png" descr="Screen Shot 2017-05-25 at 20.24.44.png"/>
          <p:cNvPicPr>
            <a:picLocks noChangeAspect="1"/>
          </p:cNvPicPr>
          <p:nvPr/>
        </p:nvPicPr>
        <p:blipFill>
          <a:blip r:embed="rId2">
            <a:extLst/>
          </a:blip>
          <a:stretch>
            <a:fillRect/>
          </a:stretch>
        </p:blipFill>
        <p:spPr>
          <a:xfrm>
            <a:off x="254000" y="29307"/>
            <a:ext cx="9144000" cy="6799386"/>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Screen Shot 2017-05-25 at 20.30.08.png" descr="Screen Shot 2017-05-25 at 20.30.08.png"/>
          <p:cNvPicPr>
            <a:picLocks noChangeAspect="1"/>
          </p:cNvPicPr>
          <p:nvPr/>
        </p:nvPicPr>
        <p:blipFill>
          <a:blip r:embed="rId2">
            <a:extLst/>
          </a:blip>
          <a:stretch>
            <a:fillRect/>
          </a:stretch>
        </p:blipFill>
        <p:spPr>
          <a:xfrm>
            <a:off x="203200" y="127289"/>
            <a:ext cx="9144000" cy="4025223"/>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tatement…"/>
          <p:cNvSpPr/>
          <p:nvPr/>
        </p:nvSpPr>
        <p:spPr>
          <a:xfrm>
            <a:off x="381114" y="382219"/>
            <a:ext cx="3555772"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an integer number, print its last digit. </a:t>
            </a:r>
          </a:p>
        </p:txBody>
      </p:sp>
      <p:sp>
        <p:nvSpPr>
          <p:cNvPr id="228" name="a = int(input())…"/>
          <p:cNvSpPr/>
          <p:nvPr/>
        </p:nvSpPr>
        <p:spPr>
          <a:xfrm>
            <a:off x="404139" y="1024280"/>
            <a:ext cx="1553922" cy="643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print(a % 10)</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tatement…"/>
          <p:cNvSpPr/>
          <p:nvPr/>
        </p:nvSpPr>
        <p:spPr>
          <a:xfrm>
            <a:off x="382346" y="369519"/>
            <a:ext cx="4289908"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positive real number, print its fractional part. </a:t>
            </a:r>
          </a:p>
        </p:txBody>
      </p:sp>
      <p:sp>
        <p:nvSpPr>
          <p:cNvPr id="231" name="x = float(input())…"/>
          <p:cNvSpPr/>
          <p:nvPr/>
        </p:nvSpPr>
        <p:spPr>
          <a:xfrm>
            <a:off x="410641" y="1024280"/>
            <a:ext cx="1744118" cy="643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 = float(input())</a:t>
            </a:r>
          </a:p>
          <a:p>
            <a:r>
              <a:t>print(x - int(x))</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tatement…"/>
          <p:cNvSpPr/>
          <p:nvPr/>
        </p:nvSpPr>
        <p:spPr>
          <a:xfrm>
            <a:off x="372579" y="394919"/>
            <a:ext cx="6417642"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positive real number, print its first digit to the right of the decimal point. </a:t>
            </a:r>
          </a:p>
        </p:txBody>
      </p:sp>
      <p:sp>
        <p:nvSpPr>
          <p:cNvPr id="234" name="x = float(input())…"/>
          <p:cNvSpPr/>
          <p:nvPr/>
        </p:nvSpPr>
        <p:spPr>
          <a:xfrm>
            <a:off x="377367" y="1075080"/>
            <a:ext cx="2242466" cy="643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x = float(input())</a:t>
            </a:r>
          </a:p>
          <a:p>
            <a:r>
              <a:t>print(int(x * 10) % 10)</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tatement…"/>
          <p:cNvSpPr/>
          <p:nvPr/>
        </p:nvSpPr>
        <p:spPr>
          <a:xfrm>
            <a:off x="412318" y="369519"/>
            <a:ext cx="8471764"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 car can cover distance of N kilometers per day. How many days will it take to cover a route of length M kilometers? The program gets two numbers: N and M. </a:t>
            </a:r>
          </a:p>
        </p:txBody>
      </p:sp>
      <p:sp>
        <p:nvSpPr>
          <p:cNvPr id="237" name="from math import ceil…"/>
          <p:cNvSpPr/>
          <p:nvPr/>
        </p:nvSpPr>
        <p:spPr>
          <a:xfrm>
            <a:off x="413118" y="1252880"/>
            <a:ext cx="2348764"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from math import ceil</a:t>
            </a:r>
          </a:p>
          <a:p>
            <a:endParaRPr/>
          </a:p>
          <a:p>
            <a:r>
              <a:t>n = int(input())</a:t>
            </a:r>
          </a:p>
          <a:p>
            <a:r>
              <a:t>m = int(input())</a:t>
            </a:r>
          </a:p>
          <a:p>
            <a:r>
              <a:t>print(ceil(m / n))</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tatement…"/>
          <p:cNvSpPr/>
          <p:nvPr/>
        </p:nvSpPr>
        <p:spPr>
          <a:xfrm>
            <a:off x="377748" y="382219"/>
            <a:ext cx="8601775" cy="988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A cupcake costs A dollars and B cents. Determine, how many dollars and cents should one pay for N cupcakes. A program gets three numbers: A, B, N. It should print two numbers: total cost in dollars and cents. </a:t>
            </a:r>
          </a:p>
        </p:txBody>
      </p:sp>
      <p:sp>
        <p:nvSpPr>
          <p:cNvPr id="240" name="a = int(input())…"/>
          <p:cNvSpPr/>
          <p:nvPr/>
        </p:nvSpPr>
        <p:spPr>
          <a:xfrm>
            <a:off x="385686" y="1443380"/>
            <a:ext cx="3089428"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b = int(input())</a:t>
            </a:r>
          </a:p>
          <a:p>
            <a:r>
              <a:t>n = int(input())</a:t>
            </a:r>
          </a:p>
          <a:p>
            <a:r>
              <a:t>cost = n * (100 * a + b)</a:t>
            </a:r>
          </a:p>
          <a:p>
            <a:r>
              <a:t>print(cost // 100, cost % 100)</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tatement…"/>
          <p:cNvSpPr/>
          <p:nvPr/>
        </p:nvSpPr>
        <p:spPr>
          <a:xfrm>
            <a:off x="358495" y="382219"/>
            <a:ext cx="2966010"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an integer. Print its tens digit. </a:t>
            </a:r>
          </a:p>
        </p:txBody>
      </p:sp>
      <p:sp>
        <p:nvSpPr>
          <p:cNvPr id="243" name="n = int(input())…"/>
          <p:cNvSpPr/>
          <p:nvPr/>
        </p:nvSpPr>
        <p:spPr>
          <a:xfrm>
            <a:off x="368871" y="1049680"/>
            <a:ext cx="1954658" cy="643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print(n // 10 % 10)</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tatement…"/>
          <p:cNvSpPr/>
          <p:nvPr/>
        </p:nvSpPr>
        <p:spPr>
          <a:xfrm>
            <a:off x="383908" y="382219"/>
            <a:ext cx="4362984"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three-digit number. Find the sum of its digits. </a:t>
            </a:r>
          </a:p>
        </p:txBody>
      </p:sp>
      <p:sp>
        <p:nvSpPr>
          <p:cNvPr id="246" name="n = int(input())…"/>
          <p:cNvSpPr/>
          <p:nvPr/>
        </p:nvSpPr>
        <p:spPr>
          <a:xfrm>
            <a:off x="401764" y="986180"/>
            <a:ext cx="1838072"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a = n // 100</a:t>
            </a:r>
          </a:p>
          <a:p>
            <a:r>
              <a:t>b = n // 10 % 10</a:t>
            </a:r>
          </a:p>
          <a:p>
            <a:r>
              <a:t>c = n % 10</a:t>
            </a:r>
          </a:p>
          <a:p>
            <a:r>
              <a:t>print(a + b + c)</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tatement…"/>
          <p:cNvSpPr/>
          <p:nvPr/>
        </p:nvSpPr>
        <p:spPr>
          <a:xfrm>
            <a:off x="386829" y="382219"/>
            <a:ext cx="8294142"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H hours, M minutes and S seconds are passed since the midnight (0 ≤ H &lt; 12, 0 ≤ M &lt; 60, 0 ≤ S &lt; 60). Determine the angle (in degrees) of the hour hand on the clock face right now. </a:t>
            </a:r>
          </a:p>
        </p:txBody>
      </p:sp>
      <p:sp>
        <p:nvSpPr>
          <p:cNvPr id="249" name="h = int(input())…"/>
          <p:cNvSpPr/>
          <p:nvPr/>
        </p:nvSpPr>
        <p:spPr>
          <a:xfrm>
            <a:off x="412902" y="1252880"/>
            <a:ext cx="4203396"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h = int(input())</a:t>
            </a:r>
          </a:p>
          <a:p>
            <a:r>
              <a:t>m = int(input())</a:t>
            </a:r>
          </a:p>
          <a:p>
            <a:r>
              <a:t>s = int(input())</a:t>
            </a:r>
          </a:p>
          <a:p>
            <a:endParaRPr/>
          </a:p>
          <a:p>
            <a:r>
              <a:t>print(h * 30 + m * 30 / 60 + s * 30 / 3600)</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tatement…"/>
          <p:cNvSpPr/>
          <p:nvPr/>
        </p:nvSpPr>
        <p:spPr>
          <a:xfrm>
            <a:off x="374319" y="369519"/>
            <a:ext cx="8631155"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Hour hand turned by α degrees since the midnight. Determine the angle by which minute hand turned since the start of the current hour. Input and output in this problems are floating-point numbers. </a:t>
            </a:r>
          </a:p>
        </p:txBody>
      </p:sp>
      <p:sp>
        <p:nvSpPr>
          <p:cNvPr id="252" name="alpha = float(input())…"/>
          <p:cNvSpPr/>
          <p:nvPr/>
        </p:nvSpPr>
        <p:spPr>
          <a:xfrm>
            <a:off x="442848" y="1252880"/>
            <a:ext cx="2314703" cy="643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alpha = float(input())</a:t>
            </a:r>
          </a:p>
          <a:p>
            <a:r>
              <a:t>print(alpha % 30 * 12)</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creen Shot 2017-05-25 at 20.24.57.png" descr="Screen Shot 2017-05-25 at 20.24.57.png"/>
          <p:cNvPicPr>
            <a:picLocks noChangeAspect="1"/>
          </p:cNvPicPr>
          <p:nvPr/>
        </p:nvPicPr>
        <p:blipFill>
          <a:blip r:embed="rId2">
            <a:extLst/>
          </a:blip>
          <a:stretch>
            <a:fillRect/>
          </a:stretch>
        </p:blipFill>
        <p:spPr>
          <a:xfrm>
            <a:off x="254203" y="0"/>
            <a:ext cx="8635595" cy="6858000"/>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or loop with range"/>
          <p:cNvSpPr/>
          <p:nvPr/>
        </p:nvSpPr>
        <p:spPr>
          <a:xfrm>
            <a:off x="2098649" y="3060903"/>
            <a:ext cx="4946702"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For loop with range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creen Shot 2017-05-25 at 20.31.44.png" descr="Screen Shot 2017-05-25 at 20.31.44.png"/>
          <p:cNvPicPr>
            <a:picLocks noChangeAspect="1"/>
          </p:cNvPicPr>
          <p:nvPr/>
        </p:nvPicPr>
        <p:blipFill>
          <a:blip r:embed="rId2">
            <a:extLst/>
          </a:blip>
          <a:stretch>
            <a:fillRect/>
          </a:stretch>
        </p:blipFill>
        <p:spPr>
          <a:xfrm>
            <a:off x="559846" y="0"/>
            <a:ext cx="8608508" cy="6858000"/>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Screen Shot 2017-05-25 at 20.32.10.png" descr="Screen Shot 2017-05-25 at 20.32.10.png"/>
          <p:cNvPicPr>
            <a:picLocks noChangeAspect="1"/>
          </p:cNvPicPr>
          <p:nvPr/>
        </p:nvPicPr>
        <p:blipFill>
          <a:blip r:embed="rId2">
            <a:extLst/>
          </a:blip>
          <a:stretch>
            <a:fillRect/>
          </a:stretch>
        </p:blipFill>
        <p:spPr>
          <a:xfrm>
            <a:off x="292100" y="56116"/>
            <a:ext cx="8858175" cy="6534907"/>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7-05-25 at 20.32.18.png" descr="Screen Shot 2017-05-25 at 20.32.18.png"/>
          <p:cNvPicPr>
            <a:picLocks noChangeAspect="1"/>
          </p:cNvPicPr>
          <p:nvPr/>
        </p:nvPicPr>
        <p:blipFill>
          <a:blip r:embed="rId2">
            <a:extLst/>
          </a:blip>
          <a:stretch>
            <a:fillRect/>
          </a:stretch>
        </p:blipFill>
        <p:spPr>
          <a:xfrm>
            <a:off x="292100" y="137393"/>
            <a:ext cx="9008500" cy="6485661"/>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Screen Shot 2017-05-25 at 20.32.24.png" descr="Screen Shot 2017-05-25 at 20.32.24.png"/>
          <p:cNvPicPr>
            <a:picLocks noChangeAspect="1"/>
          </p:cNvPicPr>
          <p:nvPr/>
        </p:nvPicPr>
        <p:blipFill>
          <a:blip r:embed="rId2">
            <a:extLst/>
          </a:blip>
          <a:stretch>
            <a:fillRect/>
          </a:stretch>
        </p:blipFill>
        <p:spPr>
          <a:xfrm>
            <a:off x="279400" y="102232"/>
            <a:ext cx="9025703" cy="3445971"/>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tatement…"/>
          <p:cNvSpPr/>
          <p:nvPr/>
        </p:nvSpPr>
        <p:spPr>
          <a:xfrm>
            <a:off x="366649" y="394919"/>
            <a:ext cx="6200903"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two integers A and B (A ≤ B). Print all numbers from A to B inclusively. </a:t>
            </a:r>
          </a:p>
        </p:txBody>
      </p:sp>
      <p:sp>
        <p:nvSpPr>
          <p:cNvPr id="265" name="a = int(input())…"/>
          <p:cNvSpPr/>
          <p:nvPr/>
        </p:nvSpPr>
        <p:spPr>
          <a:xfrm>
            <a:off x="374472" y="1024280"/>
            <a:ext cx="2400656"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b = int(input())</a:t>
            </a:r>
          </a:p>
          <a:p>
            <a:r>
              <a:t>for i in range(a, b + 1):</a:t>
            </a:r>
          </a:p>
          <a:p>
            <a:r>
              <a:t>    print(i)</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tatement…"/>
          <p:cNvSpPr/>
          <p:nvPr/>
        </p:nvSpPr>
        <p:spPr>
          <a:xfrm>
            <a:off x="372732" y="369519"/>
            <a:ext cx="8246136"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two integers A and B. Print all numbers from A to B inclusively, in increasing order, if A &lt; B, or in decreasing order, if A ≥ B. </a:t>
            </a:r>
          </a:p>
        </p:txBody>
      </p:sp>
      <p:sp>
        <p:nvSpPr>
          <p:cNvPr id="268" name="a = int(input())…"/>
          <p:cNvSpPr/>
          <p:nvPr/>
        </p:nvSpPr>
        <p:spPr>
          <a:xfrm>
            <a:off x="404723" y="1240180"/>
            <a:ext cx="2949754" cy="2320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b = int(input())</a:t>
            </a:r>
          </a:p>
          <a:p>
            <a:r>
              <a:t>if a &lt; b:</a:t>
            </a:r>
          </a:p>
          <a:p>
            <a:r>
              <a:t>    for i in range(a, b + 1):</a:t>
            </a:r>
          </a:p>
          <a:p>
            <a:r>
              <a:t>        print(i)</a:t>
            </a:r>
          </a:p>
          <a:p>
            <a:r>
              <a:t>else:</a:t>
            </a:r>
          </a:p>
          <a:p>
            <a:r>
              <a:t>    for i in range(a, b - 1, -1):</a:t>
            </a:r>
          </a:p>
          <a:p>
            <a:r>
              <a:t>        print(i)</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tatement…"/>
          <p:cNvSpPr/>
          <p:nvPr/>
        </p:nvSpPr>
        <p:spPr>
          <a:xfrm>
            <a:off x="373824" y="382219"/>
            <a:ext cx="8015352"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10 numbers are given in the input. Read them and print their sum. Use as few variables as you can. </a:t>
            </a:r>
          </a:p>
        </p:txBody>
      </p:sp>
      <p:sp>
        <p:nvSpPr>
          <p:cNvPr id="271" name="res = 0…"/>
          <p:cNvSpPr/>
          <p:nvPr/>
        </p:nvSpPr>
        <p:spPr>
          <a:xfrm>
            <a:off x="394703" y="1062380"/>
            <a:ext cx="2131594"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res = 0</a:t>
            </a:r>
          </a:p>
          <a:p>
            <a:r>
              <a:t>for i in range(10):</a:t>
            </a:r>
          </a:p>
          <a:p>
            <a:r>
              <a:t>    res += int(input())</a:t>
            </a:r>
          </a:p>
          <a:p>
            <a:r>
              <a:t>print(res)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tatement…"/>
          <p:cNvSpPr/>
          <p:nvPr/>
        </p:nvSpPr>
        <p:spPr>
          <a:xfrm>
            <a:off x="383082" y="382219"/>
            <a:ext cx="8377836" cy="1191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N numbers are given in the input. Read them and print their sum.</a:t>
            </a:r>
          </a:p>
          <a:p>
            <a:pPr defTabSz="457200">
              <a:defRPr sz="1400">
                <a:solidFill>
                  <a:srgbClr val="333333"/>
                </a:solidFill>
              </a:defRPr>
            </a:pPr>
            <a:endParaRPr/>
          </a:p>
          <a:p>
            <a:pPr defTabSz="457200">
              <a:defRPr sz="1400">
                <a:solidFill>
                  <a:srgbClr val="333333"/>
                </a:solidFill>
              </a:defRPr>
            </a:pPr>
            <a:r>
              <a:t>The first line of input contains the integer N, which is the number of integers to follow. Each of the next N lines contains one integer. Print the sum of these N integers. </a:t>
            </a:r>
          </a:p>
        </p:txBody>
      </p:sp>
      <p:sp>
        <p:nvSpPr>
          <p:cNvPr id="274" name="n = int(input())…"/>
          <p:cNvSpPr/>
          <p:nvPr/>
        </p:nvSpPr>
        <p:spPr>
          <a:xfrm>
            <a:off x="407403" y="1646580"/>
            <a:ext cx="2131594"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res = 0</a:t>
            </a:r>
          </a:p>
          <a:p>
            <a:r>
              <a:t>for i in range(n):</a:t>
            </a:r>
          </a:p>
          <a:p>
            <a:r>
              <a:t>    res += int(input())</a:t>
            </a:r>
          </a:p>
          <a:p>
            <a:r>
              <a:t>print(res)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tatement…"/>
          <p:cNvSpPr/>
          <p:nvPr/>
        </p:nvSpPr>
        <p:spPr>
          <a:xfrm>
            <a:off x="364705" y="382841"/>
            <a:ext cx="4174161" cy="5817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For the given integer N calculate the following sum:</a:t>
            </a:r>
          </a:p>
        </p:txBody>
      </p:sp>
      <p:sp>
        <p:nvSpPr>
          <p:cNvPr id="277" name="res = 0…"/>
          <p:cNvSpPr/>
          <p:nvPr/>
        </p:nvSpPr>
        <p:spPr>
          <a:xfrm>
            <a:off x="384975" y="1506880"/>
            <a:ext cx="3268650"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res = 0</a:t>
            </a:r>
          </a:p>
          <a:p>
            <a:r>
              <a:t>for i in range(1, int(input()) + 1):</a:t>
            </a:r>
          </a:p>
          <a:p>
            <a:r>
              <a:t>    res += i ** 3</a:t>
            </a:r>
          </a:p>
          <a:p>
            <a:r>
              <a:t>print(res)</a:t>
            </a:r>
          </a:p>
        </p:txBody>
      </p:sp>
      <p:pic>
        <p:nvPicPr>
          <p:cNvPr id="278" name="Screen Shot 2017-05-24 at 15.47.35.png" descr="Screen Shot 2017-05-24 at 15.47.35.png"/>
          <p:cNvPicPr>
            <a:picLocks noChangeAspect="1"/>
          </p:cNvPicPr>
          <p:nvPr/>
        </p:nvPicPr>
        <p:blipFill>
          <a:blip r:embed="rId2">
            <a:extLst/>
          </a:blip>
          <a:stretch>
            <a:fillRect/>
          </a:stretch>
        </p:blipFill>
        <p:spPr>
          <a:xfrm>
            <a:off x="1221563" y="876597"/>
            <a:ext cx="1595474" cy="38808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Screen Shot 2017-05-25 at 20.25.06.png" descr="Screen Shot 2017-05-25 at 20.25.06.png"/>
          <p:cNvPicPr>
            <a:picLocks noChangeAspect="1"/>
          </p:cNvPicPr>
          <p:nvPr/>
        </p:nvPicPr>
        <p:blipFill>
          <a:blip r:embed="rId2">
            <a:extLst/>
          </a:blip>
          <a:stretch>
            <a:fillRect/>
          </a:stretch>
        </p:blipFill>
        <p:spPr>
          <a:xfrm>
            <a:off x="254000" y="72571"/>
            <a:ext cx="9144000" cy="5633358"/>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tatement…"/>
          <p:cNvSpPr/>
          <p:nvPr/>
        </p:nvSpPr>
        <p:spPr>
          <a:xfrm>
            <a:off x="351542" y="382219"/>
            <a:ext cx="8440917" cy="1800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In mathematics, the factorial of an integer </a:t>
            </a:r>
            <a:r>
              <a:rPr i="1"/>
              <a:t>n</a:t>
            </a:r>
            <a:r>
              <a:t>, denoted by </a:t>
            </a:r>
            <a:r>
              <a:rPr i="1"/>
              <a:t>n!</a:t>
            </a:r>
            <a:r>
              <a:t> is the following product:</a:t>
            </a:r>
          </a:p>
          <a:p>
            <a:pPr defTabSz="457200">
              <a:defRPr sz="1400">
                <a:solidFill>
                  <a:srgbClr val="333333"/>
                </a:solidFill>
              </a:defRPr>
            </a:pPr>
            <a:endParaRPr/>
          </a:p>
          <a:p>
            <a:pPr defTabSz="457200">
              <a:defRPr sz="1400">
                <a:solidFill>
                  <a:srgbClr val="333333"/>
                </a:solidFill>
              </a:defRPr>
            </a:pPr>
            <a:endParaRPr/>
          </a:p>
          <a:p>
            <a:pPr defTabSz="457200">
              <a:defRPr sz="1400">
                <a:solidFill>
                  <a:srgbClr val="333333"/>
                </a:solidFill>
              </a:defRPr>
            </a:pPr>
            <a:endParaRPr/>
          </a:p>
          <a:p>
            <a:pPr defTabSz="457200">
              <a:defRPr sz="1400">
                <a:solidFill>
                  <a:srgbClr val="333333"/>
                </a:solidFill>
              </a:defRPr>
            </a:pPr>
            <a:r>
              <a:t>For the given integer </a:t>
            </a:r>
            <a:r>
              <a:rPr i="1"/>
              <a:t>n</a:t>
            </a:r>
            <a:r>
              <a:t>, calculate the value </a:t>
            </a:r>
            <a:r>
              <a:rPr i="1"/>
              <a:t>n!.</a:t>
            </a:r>
          </a:p>
          <a:p>
            <a:pPr defTabSz="457200">
              <a:defRPr sz="1400">
                <a:solidFill>
                  <a:srgbClr val="333333"/>
                </a:solidFill>
              </a:defRPr>
            </a:pPr>
            <a:endParaRPr i="1"/>
          </a:p>
          <a:p>
            <a:pPr defTabSz="457200">
              <a:defRPr sz="1400">
                <a:solidFill>
                  <a:srgbClr val="333333"/>
                </a:solidFill>
              </a:defRPr>
            </a:pPr>
            <a:r>
              <a:t>Don’t use </a:t>
            </a:r>
            <a:r>
              <a:rPr sz="1260">
                <a:solidFill>
                  <a:srgbClr val="C7254E"/>
                </a:solidFill>
                <a:latin typeface="Menlo"/>
                <a:ea typeface="Menlo"/>
                <a:cs typeface="Menlo"/>
                <a:sym typeface="Menlo"/>
              </a:rPr>
              <a:t>math</a:t>
            </a:r>
            <a:r>
              <a:t> module in this exercise. </a:t>
            </a:r>
          </a:p>
        </p:txBody>
      </p:sp>
      <p:pic>
        <p:nvPicPr>
          <p:cNvPr id="281" name="Screen Shot 2017-05-24 at 15.50.01.png" descr="Screen Shot 2017-05-24 at 15.50.01.png"/>
          <p:cNvPicPr>
            <a:picLocks noChangeAspect="1"/>
          </p:cNvPicPr>
          <p:nvPr/>
        </p:nvPicPr>
        <p:blipFill>
          <a:blip r:embed="rId2">
            <a:extLst/>
          </a:blip>
          <a:stretch>
            <a:fillRect/>
          </a:stretch>
        </p:blipFill>
        <p:spPr>
          <a:xfrm>
            <a:off x="893415" y="984994"/>
            <a:ext cx="1524001" cy="406401"/>
          </a:xfrm>
          <a:prstGeom prst="rect">
            <a:avLst/>
          </a:prstGeom>
          <a:ln w="12700">
            <a:miter lim="400000"/>
          </a:ln>
        </p:spPr>
      </p:pic>
      <p:sp>
        <p:nvSpPr>
          <p:cNvPr id="282" name="res = 1…"/>
          <p:cNvSpPr/>
          <p:nvPr/>
        </p:nvSpPr>
        <p:spPr>
          <a:xfrm>
            <a:off x="457144" y="2472080"/>
            <a:ext cx="2396542"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res = 1</a:t>
            </a:r>
          </a:p>
          <a:p>
            <a:r>
              <a:t>n = int(input())</a:t>
            </a:r>
          </a:p>
          <a:p>
            <a:r>
              <a:t>for i in range(1, n + 1):</a:t>
            </a:r>
          </a:p>
          <a:p>
            <a:r>
              <a:t>    res *= i</a:t>
            </a:r>
          </a:p>
          <a:p>
            <a:r>
              <a:t>print(res)</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tatement…"/>
          <p:cNvSpPr/>
          <p:nvPr/>
        </p:nvSpPr>
        <p:spPr>
          <a:xfrm>
            <a:off x="362127" y="382219"/>
            <a:ext cx="8419746" cy="1191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N numbers: the first number in the input is N, after that N integers are given. Count the number of zeros among the given integers and print it.</a:t>
            </a:r>
          </a:p>
          <a:p>
            <a:pPr defTabSz="457200">
              <a:defRPr sz="1400">
                <a:solidFill>
                  <a:srgbClr val="333333"/>
                </a:solidFill>
              </a:defRPr>
            </a:pPr>
            <a:endParaRPr/>
          </a:p>
          <a:p>
            <a:pPr defTabSz="457200">
              <a:defRPr sz="1400">
                <a:solidFill>
                  <a:srgbClr val="333333"/>
                </a:solidFill>
              </a:defRPr>
            </a:pPr>
            <a:r>
              <a:t>You need to count the number of numbers that are equal to zero, not the number of zero digits. </a:t>
            </a:r>
          </a:p>
        </p:txBody>
      </p:sp>
      <p:sp>
        <p:nvSpPr>
          <p:cNvPr id="285" name="num_zeroes = 0…"/>
          <p:cNvSpPr/>
          <p:nvPr/>
        </p:nvSpPr>
        <p:spPr>
          <a:xfrm>
            <a:off x="352158" y="1633880"/>
            <a:ext cx="2623084"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num_zeroes = 0</a:t>
            </a:r>
          </a:p>
          <a:p>
            <a:r>
              <a:t>for i in range(int(input())):</a:t>
            </a:r>
          </a:p>
          <a:p>
            <a:r>
              <a:t>    if int(input()) == 0:</a:t>
            </a:r>
          </a:p>
          <a:p>
            <a:r>
              <a:t>        num_zeroes += 1</a:t>
            </a:r>
          </a:p>
          <a:p>
            <a:r>
              <a:t>print(num_zeroes)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tatement…"/>
          <p:cNvSpPr/>
          <p:nvPr/>
        </p:nvSpPr>
        <p:spPr>
          <a:xfrm>
            <a:off x="404152" y="382219"/>
            <a:ext cx="8107096" cy="13945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an integer </a:t>
            </a:r>
            <a:r>
              <a:rPr i="1"/>
              <a:t>n</a:t>
            </a:r>
            <a:r>
              <a:t>, print the sum</a:t>
            </a:r>
          </a:p>
          <a:p>
            <a:pPr defTabSz="457200">
              <a:defRPr sz="1400">
                <a:solidFill>
                  <a:srgbClr val="333333"/>
                </a:solidFill>
              </a:defRPr>
            </a:pPr>
            <a:endParaRPr/>
          </a:p>
          <a:p>
            <a:pPr lvl="1" indent="228600" defTabSz="457200">
              <a:defRPr sz="1400" i="1">
                <a:solidFill>
                  <a:srgbClr val="333333"/>
                </a:solidFill>
              </a:defRPr>
            </a:pPr>
            <a:r>
              <a:t>1!+2!+3!+...+n!</a:t>
            </a:r>
          </a:p>
          <a:p>
            <a:pPr defTabSz="457200">
              <a:defRPr sz="1400">
                <a:solidFill>
                  <a:srgbClr val="333333"/>
                </a:solidFill>
              </a:defRPr>
            </a:pPr>
            <a:endParaRPr/>
          </a:p>
          <a:p>
            <a:pPr defTabSz="457200">
              <a:defRPr sz="1400">
                <a:solidFill>
                  <a:srgbClr val="333333"/>
                </a:solidFill>
              </a:defRPr>
            </a:pPr>
            <a:r>
              <a:t>This problem has a solution with only one loop, so try to discover it. And don't use the math library :) </a:t>
            </a:r>
          </a:p>
        </p:txBody>
      </p:sp>
      <p:sp>
        <p:nvSpPr>
          <p:cNvPr id="288" name="n = int(input())…"/>
          <p:cNvSpPr/>
          <p:nvPr/>
        </p:nvSpPr>
        <p:spPr>
          <a:xfrm>
            <a:off x="375742" y="1887880"/>
            <a:ext cx="3566516"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partial_factorial = 1</a:t>
            </a:r>
          </a:p>
          <a:p>
            <a:r>
              <a:t>partial_sum = 0</a:t>
            </a:r>
          </a:p>
          <a:p>
            <a:r>
              <a:t>for i in range(1, n + 1):</a:t>
            </a:r>
          </a:p>
          <a:p>
            <a:r>
              <a:t>    partial_factorial *= i</a:t>
            </a:r>
          </a:p>
          <a:p>
            <a:r>
              <a:t>    partial_sum += partial_factorial</a:t>
            </a:r>
          </a:p>
          <a:p>
            <a:r>
              <a:t>print(partial_sum)</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tatement…"/>
          <p:cNvSpPr/>
          <p:nvPr/>
        </p:nvSpPr>
        <p:spPr>
          <a:xfrm>
            <a:off x="383692" y="382219"/>
            <a:ext cx="8609830" cy="13945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There was a set of cards with numbers from 1 to N. One of the card is now lost. Determine the number on that lost card given the numbers for the remaining cards.</a:t>
            </a:r>
          </a:p>
          <a:p>
            <a:pPr defTabSz="457200">
              <a:defRPr sz="1400">
                <a:solidFill>
                  <a:srgbClr val="333333"/>
                </a:solidFill>
              </a:defRPr>
            </a:pPr>
            <a:endParaRPr/>
          </a:p>
          <a:p>
            <a:pPr defTabSz="457200">
              <a:defRPr sz="1400">
                <a:solidFill>
                  <a:srgbClr val="333333"/>
                </a:solidFill>
              </a:defRPr>
            </a:pPr>
            <a:r>
              <a:t>Given a number N, followed by N − 1 integers - representing the numbers on the remaining cards (distinct integers in the range from 1 to N). Find and print the number on the lost card. </a:t>
            </a:r>
          </a:p>
        </p:txBody>
      </p:sp>
      <p:sp>
        <p:nvSpPr>
          <p:cNvPr id="291" name="n = int(input())…"/>
          <p:cNvSpPr/>
          <p:nvPr/>
        </p:nvSpPr>
        <p:spPr>
          <a:xfrm>
            <a:off x="411276" y="1900580"/>
            <a:ext cx="4841648" cy="2879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sum_cards = 0</a:t>
            </a:r>
          </a:p>
          <a:p>
            <a:r>
              <a:t>for i in range(1, n + 1):</a:t>
            </a:r>
          </a:p>
          <a:p>
            <a:r>
              <a:t>    sum_cards += i</a:t>
            </a:r>
          </a:p>
          <a:p>
            <a:r>
              <a:t># One can prove the following:</a:t>
            </a:r>
          </a:p>
          <a:p>
            <a:r>
              <a:t># sum_cards == n * (n + 1) // 2</a:t>
            </a:r>
          </a:p>
          <a:p>
            <a:r>
              <a:t># However, we'll calculate that using the loop.</a:t>
            </a:r>
          </a:p>
          <a:p>
            <a:r>
              <a:t>for i in range(n - 1):</a:t>
            </a:r>
          </a:p>
          <a:p>
            <a:r>
              <a:t>    sum_cards -= int(input())</a:t>
            </a:r>
          </a:p>
          <a:p>
            <a:r>
              <a:t>print(sum_cards)</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tatement…"/>
          <p:cNvSpPr/>
          <p:nvPr/>
        </p:nvSpPr>
        <p:spPr>
          <a:xfrm>
            <a:off x="404812" y="382219"/>
            <a:ext cx="8568681" cy="1191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For given integer n ≤ 9 print a ladder of n steps. The k-th step consists of the integers from 1 to k without spaces between them.</a:t>
            </a:r>
          </a:p>
          <a:p>
            <a:pPr defTabSz="457200">
              <a:defRPr sz="1400">
                <a:solidFill>
                  <a:srgbClr val="333333"/>
                </a:solidFill>
              </a:defRPr>
            </a:pPr>
            <a:endParaRPr/>
          </a:p>
          <a:p>
            <a:pPr defTabSz="457200">
              <a:defRPr sz="1400">
                <a:solidFill>
                  <a:srgbClr val="333333"/>
                </a:solidFill>
              </a:defRPr>
            </a:pPr>
            <a:r>
              <a:t>To do that, you can use the </a:t>
            </a:r>
            <a:r>
              <a:rPr sz="1260">
                <a:solidFill>
                  <a:srgbClr val="C7254E"/>
                </a:solidFill>
                <a:latin typeface="Menlo"/>
                <a:ea typeface="Menlo"/>
                <a:cs typeface="Menlo"/>
                <a:sym typeface="Menlo"/>
              </a:rPr>
              <a:t>sep</a:t>
            </a:r>
            <a:r>
              <a:t> and </a:t>
            </a:r>
            <a:r>
              <a:rPr sz="1260">
                <a:solidFill>
                  <a:srgbClr val="C7254E"/>
                </a:solidFill>
                <a:latin typeface="Menlo"/>
                <a:ea typeface="Menlo"/>
                <a:cs typeface="Menlo"/>
                <a:sym typeface="Menlo"/>
              </a:rPr>
              <a:t>end</a:t>
            </a:r>
            <a:r>
              <a:t> arguments for the function print(). </a:t>
            </a:r>
          </a:p>
        </p:txBody>
      </p:sp>
      <p:sp>
        <p:nvSpPr>
          <p:cNvPr id="294" name="n = int(input())…"/>
          <p:cNvSpPr/>
          <p:nvPr/>
        </p:nvSpPr>
        <p:spPr>
          <a:xfrm>
            <a:off x="455815" y="1697380"/>
            <a:ext cx="2847570"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for i in range(1, n + 1):</a:t>
            </a:r>
          </a:p>
          <a:p>
            <a:r>
              <a:t>    for j in range(1, i + 1):</a:t>
            </a:r>
          </a:p>
          <a:p>
            <a:r>
              <a:t>        print(j, sep='', end='')</a:t>
            </a:r>
          </a:p>
          <a:p>
            <a:r>
              <a:t>    print()</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trings"/>
          <p:cNvSpPr/>
          <p:nvPr/>
        </p:nvSpPr>
        <p:spPr>
          <a:xfrm>
            <a:off x="3640378" y="3060903"/>
            <a:ext cx="1863244"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Strings</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Screen Shot 2017-05-25 at 20.34.06.png" descr="Screen Shot 2017-05-25 at 20.34.06.png"/>
          <p:cNvPicPr>
            <a:picLocks noChangeAspect="1"/>
          </p:cNvPicPr>
          <p:nvPr/>
        </p:nvPicPr>
        <p:blipFill>
          <a:blip r:embed="rId2">
            <a:extLst/>
          </a:blip>
          <a:stretch>
            <a:fillRect/>
          </a:stretch>
        </p:blipFill>
        <p:spPr>
          <a:xfrm>
            <a:off x="355600" y="190989"/>
            <a:ext cx="9004459" cy="6377195"/>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Screen Shot 2017-05-25 at 20.34.14.png" descr="Screen Shot 2017-05-25 at 20.34.14.png"/>
          <p:cNvPicPr>
            <a:picLocks noChangeAspect="1"/>
          </p:cNvPicPr>
          <p:nvPr/>
        </p:nvPicPr>
        <p:blipFill>
          <a:blip r:embed="rId2">
            <a:extLst/>
          </a:blip>
          <a:stretch>
            <a:fillRect/>
          </a:stretch>
        </p:blipFill>
        <p:spPr>
          <a:xfrm>
            <a:off x="330200" y="30628"/>
            <a:ext cx="9020632" cy="5940698"/>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Screen Shot 2017-05-25 at 20.34.22.png" descr="Screen Shot 2017-05-25 at 20.34.22.png"/>
          <p:cNvPicPr>
            <a:picLocks noChangeAspect="1"/>
          </p:cNvPicPr>
          <p:nvPr/>
        </p:nvPicPr>
        <p:blipFill>
          <a:blip r:embed="rId2">
            <a:extLst/>
          </a:blip>
          <a:stretch>
            <a:fillRect/>
          </a:stretch>
        </p:blipFill>
        <p:spPr>
          <a:xfrm>
            <a:off x="228600" y="-32955"/>
            <a:ext cx="9144000" cy="3659911"/>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Screen Shot 2017-05-25 at 20.34.27.png" descr="Screen Shot 2017-05-25 at 20.34.27.png"/>
          <p:cNvPicPr>
            <a:picLocks noChangeAspect="1"/>
          </p:cNvPicPr>
          <p:nvPr/>
        </p:nvPicPr>
        <p:blipFill>
          <a:blip r:embed="rId2">
            <a:extLst/>
          </a:blip>
          <a:stretch>
            <a:fillRect/>
          </a:stretch>
        </p:blipFill>
        <p:spPr>
          <a:xfrm>
            <a:off x="241300" y="68789"/>
            <a:ext cx="9027292" cy="4565794"/>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tatement…"/>
          <p:cNvSpPr/>
          <p:nvPr/>
        </p:nvSpPr>
        <p:spPr>
          <a:xfrm>
            <a:off x="343585" y="382219"/>
            <a:ext cx="8456830"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Write a program that takes three numbers and prints their sum. Every number is given on a separate line. </a:t>
            </a:r>
          </a:p>
        </p:txBody>
      </p:sp>
      <p:sp>
        <p:nvSpPr>
          <p:cNvPr id="141" name="a = int(input())…"/>
          <p:cNvSpPr/>
          <p:nvPr/>
        </p:nvSpPr>
        <p:spPr>
          <a:xfrm>
            <a:off x="346151" y="1024280"/>
            <a:ext cx="1593698"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b = int(input())</a:t>
            </a:r>
          </a:p>
          <a:p>
            <a:r>
              <a:t>c = int(input())</a:t>
            </a:r>
          </a:p>
          <a:p>
            <a:r>
              <a:t>print(a + b + c)</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Screen Shot 2017-05-25 at 20.34.35.png" descr="Screen Shot 2017-05-25 at 20.34.35.png"/>
          <p:cNvPicPr>
            <a:picLocks noChangeAspect="1"/>
          </p:cNvPicPr>
          <p:nvPr/>
        </p:nvPicPr>
        <p:blipFill>
          <a:blip r:embed="rId2">
            <a:extLst/>
          </a:blip>
          <a:stretch>
            <a:fillRect/>
          </a:stretch>
        </p:blipFill>
        <p:spPr>
          <a:xfrm>
            <a:off x="392205" y="0"/>
            <a:ext cx="8359590" cy="6858000"/>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 Shot 2017-05-25 at 20.34.43.png" descr="Screen Shot 2017-05-25 at 20.34.43.png"/>
          <p:cNvPicPr>
            <a:picLocks noChangeAspect="1"/>
          </p:cNvPicPr>
          <p:nvPr/>
        </p:nvPicPr>
        <p:blipFill>
          <a:blip r:embed="rId2">
            <a:extLst/>
          </a:blip>
          <a:stretch>
            <a:fillRect/>
          </a:stretch>
        </p:blipFill>
        <p:spPr>
          <a:xfrm>
            <a:off x="292100" y="25391"/>
            <a:ext cx="9014759" cy="5321132"/>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 name="Screen Shot 2017-05-25 at 20.34.50.png" descr="Screen Shot 2017-05-25 at 20.34.50.png"/>
          <p:cNvPicPr>
            <a:picLocks noChangeAspect="1"/>
          </p:cNvPicPr>
          <p:nvPr/>
        </p:nvPicPr>
        <p:blipFill>
          <a:blip r:embed="rId2">
            <a:extLst/>
          </a:blip>
          <a:stretch>
            <a:fillRect/>
          </a:stretch>
        </p:blipFill>
        <p:spPr>
          <a:xfrm>
            <a:off x="304800" y="123963"/>
            <a:ext cx="9002532" cy="5669976"/>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 name="Screen Shot 2017-05-25 at 20.34.58.png" descr="Screen Shot 2017-05-25 at 20.34.58.png"/>
          <p:cNvPicPr>
            <a:picLocks noChangeAspect="1"/>
          </p:cNvPicPr>
          <p:nvPr/>
        </p:nvPicPr>
        <p:blipFill>
          <a:blip r:embed="rId2">
            <a:extLst/>
          </a:blip>
          <a:stretch>
            <a:fillRect/>
          </a:stretch>
        </p:blipFill>
        <p:spPr>
          <a:xfrm>
            <a:off x="355600" y="221375"/>
            <a:ext cx="8823746" cy="4388955"/>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Screen Shot 2017-05-25 at 20.35.02.png" descr="Screen Shot 2017-05-25 at 20.35.02.png"/>
          <p:cNvPicPr>
            <a:picLocks noChangeAspect="1"/>
          </p:cNvPicPr>
          <p:nvPr/>
        </p:nvPicPr>
        <p:blipFill>
          <a:blip r:embed="rId2">
            <a:extLst/>
          </a:blip>
          <a:stretch>
            <a:fillRect/>
          </a:stretch>
        </p:blipFill>
        <p:spPr>
          <a:xfrm>
            <a:off x="342900" y="80137"/>
            <a:ext cx="8957889" cy="3587786"/>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tatement…"/>
          <p:cNvSpPr/>
          <p:nvPr/>
        </p:nvSpPr>
        <p:spPr>
          <a:xfrm>
            <a:off x="387604" y="382219"/>
            <a:ext cx="8368793" cy="2816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You are given a string.</a:t>
            </a:r>
          </a:p>
          <a:p>
            <a:pPr defTabSz="457200">
              <a:defRPr sz="1400">
                <a:solidFill>
                  <a:srgbClr val="333333"/>
                </a:solidFill>
              </a:defRPr>
            </a:pPr>
            <a:r>
              <a:t>In the first line, print the third character of this string.</a:t>
            </a:r>
          </a:p>
          <a:p>
            <a:pPr defTabSz="457200">
              <a:defRPr sz="1400">
                <a:solidFill>
                  <a:srgbClr val="333333"/>
                </a:solidFill>
              </a:defRPr>
            </a:pPr>
            <a:r>
              <a:t>In the second line, print the second to last character of this string.</a:t>
            </a:r>
          </a:p>
          <a:p>
            <a:pPr defTabSz="457200">
              <a:defRPr sz="1400">
                <a:solidFill>
                  <a:srgbClr val="333333"/>
                </a:solidFill>
              </a:defRPr>
            </a:pPr>
            <a:r>
              <a:t>In the third line, print the first five characters of this string.</a:t>
            </a:r>
          </a:p>
          <a:p>
            <a:pPr defTabSz="457200">
              <a:defRPr sz="1400">
                <a:solidFill>
                  <a:srgbClr val="333333"/>
                </a:solidFill>
              </a:defRPr>
            </a:pPr>
            <a:r>
              <a:t>In the fourth line, print all but the last two characters of this string.</a:t>
            </a:r>
          </a:p>
          <a:p>
            <a:pPr defTabSz="457200">
              <a:defRPr sz="1400">
                <a:solidFill>
                  <a:srgbClr val="333333"/>
                </a:solidFill>
              </a:defRPr>
            </a:pPr>
            <a:r>
              <a:t>In the fifth line, print all the characters of this string with even indices (remember indexing starts at 0, so the characters are displayed starting with the first).</a:t>
            </a:r>
          </a:p>
          <a:p>
            <a:pPr defTabSz="457200">
              <a:defRPr sz="1400">
                <a:solidFill>
                  <a:srgbClr val="333333"/>
                </a:solidFill>
              </a:defRPr>
            </a:pPr>
            <a:r>
              <a:t>In the sixth line, print all the characters of this string with odd indices (i.e. starting with the second character in the string).</a:t>
            </a:r>
          </a:p>
          <a:p>
            <a:pPr defTabSz="457200">
              <a:defRPr sz="1400">
                <a:solidFill>
                  <a:srgbClr val="333333"/>
                </a:solidFill>
              </a:defRPr>
            </a:pPr>
            <a:r>
              <a:t>In the seventh line, print all the characters of the string in reverse order.</a:t>
            </a:r>
          </a:p>
          <a:p>
            <a:pPr defTabSz="457200">
              <a:defRPr sz="1400">
                <a:solidFill>
                  <a:srgbClr val="333333"/>
                </a:solidFill>
              </a:defRPr>
            </a:pPr>
            <a:r>
              <a:t>In the eighth line, print every second character of the string in reverse order, starting from the last one.</a:t>
            </a:r>
          </a:p>
          <a:p>
            <a:pPr defTabSz="457200">
              <a:defRPr sz="1400">
                <a:solidFill>
                  <a:srgbClr val="333333"/>
                </a:solidFill>
              </a:defRPr>
            </a:pPr>
            <a:r>
              <a:t>In the ninth line, print the length of the given string. </a:t>
            </a:r>
          </a:p>
        </p:txBody>
      </p:sp>
      <p:sp>
        <p:nvSpPr>
          <p:cNvPr id="317" name="s = input()…"/>
          <p:cNvSpPr/>
          <p:nvPr/>
        </p:nvSpPr>
        <p:spPr>
          <a:xfrm>
            <a:off x="474865" y="3386480"/>
            <a:ext cx="1361670" cy="2879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 = input()</a:t>
            </a:r>
          </a:p>
          <a:p>
            <a:r>
              <a:t>print(s[2])</a:t>
            </a:r>
          </a:p>
          <a:p>
            <a:r>
              <a:t>print(s[-2])</a:t>
            </a:r>
          </a:p>
          <a:p>
            <a:r>
              <a:t>print(s[:5])</a:t>
            </a:r>
          </a:p>
          <a:p>
            <a:r>
              <a:t>print(s[:-2])</a:t>
            </a:r>
          </a:p>
          <a:p>
            <a:r>
              <a:t>print(s[::2])</a:t>
            </a:r>
          </a:p>
          <a:p>
            <a:r>
              <a:t>print(s[1::2])</a:t>
            </a:r>
          </a:p>
          <a:p>
            <a:r>
              <a:t>print(s[::-1])</a:t>
            </a:r>
          </a:p>
          <a:p>
            <a:r>
              <a:t>print(s[::-2])</a:t>
            </a:r>
          </a:p>
          <a:p>
            <a:r>
              <a:t>print(len(s))</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tatement…"/>
          <p:cNvSpPr/>
          <p:nvPr/>
        </p:nvSpPr>
        <p:spPr>
          <a:xfrm>
            <a:off x="369011" y="318719"/>
            <a:ext cx="8405978"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consisting of words separated by spaces. Determine how many words it has. To solve the problem, use the method </a:t>
            </a:r>
            <a:r>
              <a:rPr sz="1260">
                <a:solidFill>
                  <a:srgbClr val="C7254E"/>
                </a:solidFill>
                <a:latin typeface="Menlo"/>
                <a:ea typeface="Menlo"/>
                <a:cs typeface="Menlo"/>
                <a:sym typeface="Menlo"/>
              </a:rPr>
              <a:t>count</a:t>
            </a:r>
            <a:r>
              <a:t>. </a:t>
            </a:r>
          </a:p>
        </p:txBody>
      </p:sp>
      <p:sp>
        <p:nvSpPr>
          <p:cNvPr id="320" name="print(input().count(' ') + 1)"/>
          <p:cNvSpPr/>
          <p:nvPr/>
        </p:nvSpPr>
        <p:spPr>
          <a:xfrm>
            <a:off x="410298" y="1240180"/>
            <a:ext cx="2659204" cy="364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print(input().count(' ') + 1)</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tatement…"/>
          <p:cNvSpPr/>
          <p:nvPr/>
        </p:nvSpPr>
        <p:spPr>
          <a:xfrm>
            <a:off x="357365" y="382219"/>
            <a:ext cx="8620861" cy="15977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Cut it into two "equal" parts (If the length of the string is odd, place the center character in the first string, so that the first string contains one more characther than the second). Now print a new string on a single row with the first and second halfs interchanged (second half first and the first half second)</a:t>
            </a:r>
          </a:p>
          <a:p>
            <a:pPr defTabSz="457200">
              <a:defRPr sz="1400">
                <a:solidFill>
                  <a:srgbClr val="333333"/>
                </a:solidFill>
              </a:defRPr>
            </a:pPr>
            <a:endParaRPr/>
          </a:p>
          <a:p>
            <a:pPr defTabSz="457200">
              <a:defRPr sz="1400">
                <a:solidFill>
                  <a:srgbClr val="333333"/>
                </a:solidFill>
              </a:defRPr>
            </a:pPr>
            <a:r>
              <a:t>Don't use the statement </a:t>
            </a:r>
            <a:r>
              <a:rPr sz="1260">
                <a:solidFill>
                  <a:srgbClr val="C7254E"/>
                </a:solidFill>
                <a:latin typeface="Menlo"/>
                <a:ea typeface="Menlo"/>
                <a:cs typeface="Menlo"/>
                <a:sym typeface="Menlo"/>
              </a:rPr>
              <a:t>if</a:t>
            </a:r>
            <a:r>
              <a:t> in this task. </a:t>
            </a:r>
          </a:p>
        </p:txBody>
      </p:sp>
      <p:sp>
        <p:nvSpPr>
          <p:cNvPr id="323" name="s = input()…"/>
          <p:cNvSpPr/>
          <p:nvPr/>
        </p:nvSpPr>
        <p:spPr>
          <a:xfrm>
            <a:off x="396201" y="2167280"/>
            <a:ext cx="4439998" cy="643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 = input()</a:t>
            </a:r>
          </a:p>
          <a:p>
            <a:r>
              <a:t>print(s[(len(s) + 1) // 2:] + s[:(len(s) + 1) // 2])</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tatement…"/>
          <p:cNvSpPr/>
          <p:nvPr/>
        </p:nvSpPr>
        <p:spPr>
          <a:xfrm>
            <a:off x="382981" y="382219"/>
            <a:ext cx="8617602" cy="1191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consisting of exactly two words separated by a space. Print a new string with the first and second word positions swapped (the second word is printed first).</a:t>
            </a:r>
          </a:p>
          <a:p>
            <a:pPr defTabSz="457200">
              <a:defRPr sz="1400">
                <a:solidFill>
                  <a:srgbClr val="333333"/>
                </a:solidFill>
              </a:defRPr>
            </a:pPr>
            <a:endParaRPr/>
          </a:p>
          <a:p>
            <a:pPr defTabSz="457200">
              <a:defRPr sz="1400">
                <a:solidFill>
                  <a:srgbClr val="333333"/>
                </a:solidFill>
              </a:defRPr>
            </a:pPr>
            <a:r>
              <a:t>This task should not use loops and </a:t>
            </a:r>
            <a:r>
              <a:rPr sz="1260">
                <a:solidFill>
                  <a:srgbClr val="C7254E"/>
                </a:solidFill>
                <a:latin typeface="Menlo"/>
                <a:ea typeface="Menlo"/>
                <a:cs typeface="Menlo"/>
                <a:sym typeface="Menlo"/>
              </a:rPr>
              <a:t>if</a:t>
            </a:r>
            <a:r>
              <a:t>. </a:t>
            </a:r>
          </a:p>
        </p:txBody>
      </p:sp>
      <p:sp>
        <p:nvSpPr>
          <p:cNvPr id="326" name="s = input()…"/>
          <p:cNvSpPr/>
          <p:nvPr/>
        </p:nvSpPr>
        <p:spPr>
          <a:xfrm>
            <a:off x="416128" y="1684680"/>
            <a:ext cx="3790544"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 = input()</a:t>
            </a:r>
          </a:p>
          <a:p>
            <a:r>
              <a:t>first_word = s[:s.find(' ')]</a:t>
            </a:r>
          </a:p>
          <a:p>
            <a:r>
              <a:t>second_word = s[s.find(' ') + 1:]</a:t>
            </a:r>
          </a:p>
          <a:p>
            <a:r>
              <a:t>print(second_word + ' ' + first_word)</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tatement…"/>
          <p:cNvSpPr/>
          <p:nvPr/>
        </p:nvSpPr>
        <p:spPr>
          <a:xfrm>
            <a:off x="394503" y="382219"/>
            <a:ext cx="8593963" cy="13945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that may or may not contain a letter of interest. Print the index location of the first and last appearance of </a:t>
            </a:r>
            <a:r>
              <a:rPr sz="1260">
                <a:solidFill>
                  <a:srgbClr val="C7254E"/>
                </a:solidFill>
                <a:latin typeface="Menlo"/>
                <a:ea typeface="Menlo"/>
                <a:cs typeface="Menlo"/>
                <a:sym typeface="Menlo"/>
              </a:rPr>
              <a:t>f</a:t>
            </a:r>
            <a:r>
              <a:t>. If the letter </a:t>
            </a:r>
            <a:r>
              <a:rPr sz="1260">
                <a:solidFill>
                  <a:srgbClr val="C7254E"/>
                </a:solidFill>
                <a:latin typeface="Menlo"/>
                <a:ea typeface="Menlo"/>
                <a:cs typeface="Menlo"/>
                <a:sym typeface="Menlo"/>
              </a:rPr>
              <a:t>f</a:t>
            </a:r>
            <a:r>
              <a:t> occurs only once, then output its index. If the letter </a:t>
            </a:r>
            <a:r>
              <a:rPr sz="1260">
                <a:solidFill>
                  <a:srgbClr val="C7254E"/>
                </a:solidFill>
                <a:latin typeface="Menlo"/>
                <a:ea typeface="Menlo"/>
                <a:cs typeface="Menlo"/>
                <a:sym typeface="Menlo"/>
              </a:rPr>
              <a:t>f</a:t>
            </a:r>
            <a:r>
              <a:t> does not occur, then do not print anything.</a:t>
            </a:r>
          </a:p>
          <a:p>
            <a:pPr defTabSz="457200">
              <a:defRPr sz="1400">
                <a:solidFill>
                  <a:srgbClr val="333333"/>
                </a:solidFill>
              </a:defRPr>
            </a:pPr>
            <a:endParaRPr/>
          </a:p>
          <a:p>
            <a:pPr defTabSz="457200">
              <a:defRPr sz="1400">
                <a:solidFill>
                  <a:srgbClr val="333333"/>
                </a:solidFill>
              </a:defRPr>
            </a:pPr>
            <a:r>
              <a:t>Don't use loops in this task. </a:t>
            </a:r>
          </a:p>
        </p:txBody>
      </p:sp>
      <p:sp>
        <p:nvSpPr>
          <p:cNvPr id="329" name="s = input()…"/>
          <p:cNvSpPr/>
          <p:nvPr/>
        </p:nvSpPr>
        <p:spPr>
          <a:xfrm>
            <a:off x="398627" y="1849780"/>
            <a:ext cx="2885746"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 = input()</a:t>
            </a:r>
          </a:p>
          <a:p>
            <a:r>
              <a:t>if s.count('f') == 1:</a:t>
            </a:r>
          </a:p>
          <a:p>
            <a:r>
              <a:t>    print(s.find('f'))</a:t>
            </a:r>
          </a:p>
          <a:p>
            <a:r>
              <a:t>elif s.count('f') &gt;= 2:</a:t>
            </a:r>
          </a:p>
          <a:p>
            <a:r>
              <a:t>    print(s.find('f'), s.rfind('f'))</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tatement…"/>
          <p:cNvSpPr/>
          <p:nvPr/>
        </p:nvSpPr>
        <p:spPr>
          <a:xfrm>
            <a:off x="348195" y="382219"/>
            <a:ext cx="8828610"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Write a program that reads the length of the base and the height of a right-angled triangle and prints the area. Every number is given on a separate line. </a:t>
            </a:r>
          </a:p>
        </p:txBody>
      </p:sp>
      <p:sp>
        <p:nvSpPr>
          <p:cNvPr id="144" name="a = int(input())…"/>
          <p:cNvSpPr/>
          <p:nvPr/>
        </p:nvSpPr>
        <p:spPr>
          <a:xfrm>
            <a:off x="359638" y="1252880"/>
            <a:ext cx="1566724" cy="923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 = int(input())</a:t>
            </a:r>
          </a:p>
          <a:p>
            <a:r>
              <a:t>b = int(input())</a:t>
            </a:r>
          </a:p>
          <a:p>
            <a:r>
              <a:t>print(a * b / 2)</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tatement…"/>
          <p:cNvSpPr/>
          <p:nvPr/>
        </p:nvSpPr>
        <p:spPr>
          <a:xfrm>
            <a:off x="370221" y="375869"/>
            <a:ext cx="8403557" cy="10008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that may or may not contain the letter of interest. Print the index location of the </a:t>
            </a:r>
            <a:r>
              <a:rPr b="1"/>
              <a:t>second</a:t>
            </a:r>
            <a:r>
              <a:t> occurrence of the letter </a:t>
            </a:r>
            <a:r>
              <a:rPr sz="1260">
                <a:solidFill>
                  <a:srgbClr val="C7254E"/>
                </a:solidFill>
                <a:latin typeface="Menlo"/>
                <a:ea typeface="Menlo"/>
                <a:cs typeface="Menlo"/>
                <a:sym typeface="Menlo"/>
              </a:rPr>
              <a:t>f</a:t>
            </a:r>
            <a:r>
              <a:t>. If the string contains the letter </a:t>
            </a:r>
            <a:r>
              <a:rPr sz="1260">
                <a:solidFill>
                  <a:srgbClr val="C7254E"/>
                </a:solidFill>
                <a:latin typeface="Menlo"/>
                <a:ea typeface="Menlo"/>
                <a:cs typeface="Menlo"/>
                <a:sym typeface="Menlo"/>
              </a:rPr>
              <a:t>f</a:t>
            </a:r>
            <a:r>
              <a:t> only once, then print </a:t>
            </a:r>
            <a:r>
              <a:rPr sz="1260">
                <a:solidFill>
                  <a:srgbClr val="C7254E"/>
                </a:solidFill>
                <a:latin typeface="Menlo"/>
                <a:ea typeface="Menlo"/>
                <a:cs typeface="Menlo"/>
                <a:sym typeface="Menlo"/>
              </a:rPr>
              <a:t>-1</a:t>
            </a:r>
            <a:r>
              <a:t>, and if the string does not contain the letter </a:t>
            </a:r>
            <a:r>
              <a:rPr sz="1260">
                <a:solidFill>
                  <a:srgbClr val="C7254E"/>
                </a:solidFill>
                <a:latin typeface="Menlo"/>
                <a:ea typeface="Menlo"/>
                <a:cs typeface="Menlo"/>
                <a:sym typeface="Menlo"/>
              </a:rPr>
              <a:t>f</a:t>
            </a:r>
            <a:r>
              <a:t>, then print </a:t>
            </a:r>
            <a:r>
              <a:rPr sz="1260">
                <a:solidFill>
                  <a:srgbClr val="C7254E"/>
                </a:solidFill>
                <a:latin typeface="Menlo"/>
                <a:ea typeface="Menlo"/>
                <a:cs typeface="Menlo"/>
                <a:sym typeface="Menlo"/>
              </a:rPr>
              <a:t>-2</a:t>
            </a:r>
            <a:r>
              <a:t>. </a:t>
            </a:r>
          </a:p>
        </p:txBody>
      </p:sp>
      <p:sp>
        <p:nvSpPr>
          <p:cNvPr id="332" name="s = input()…"/>
          <p:cNvSpPr/>
          <p:nvPr/>
        </p:nvSpPr>
        <p:spPr>
          <a:xfrm>
            <a:off x="393407" y="1405280"/>
            <a:ext cx="3200986"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 = input()</a:t>
            </a:r>
          </a:p>
          <a:p>
            <a:r>
              <a:t>if s.count('f') == 1:</a:t>
            </a:r>
          </a:p>
          <a:p>
            <a:r>
              <a:t>    print(-1)</a:t>
            </a:r>
          </a:p>
          <a:p>
            <a:r>
              <a:t>elif s.count('f') &lt; 1:</a:t>
            </a:r>
          </a:p>
          <a:p>
            <a:r>
              <a:t>    print(-2)</a:t>
            </a:r>
          </a:p>
          <a:p>
            <a:r>
              <a:t>else:</a:t>
            </a:r>
          </a:p>
          <a:p>
            <a:r>
              <a:t>    print(s.find('f', s.find('f') + 1))</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tatement…"/>
          <p:cNvSpPr/>
          <p:nvPr/>
        </p:nvSpPr>
        <p:spPr>
          <a:xfrm>
            <a:off x="393891" y="382219"/>
            <a:ext cx="8574847" cy="784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in which the letter </a:t>
            </a:r>
            <a:r>
              <a:rPr sz="1260">
                <a:solidFill>
                  <a:srgbClr val="C7254E"/>
                </a:solidFill>
                <a:latin typeface="Menlo"/>
                <a:ea typeface="Menlo"/>
                <a:cs typeface="Menlo"/>
                <a:sym typeface="Menlo"/>
              </a:rPr>
              <a:t>h</a:t>
            </a:r>
            <a:r>
              <a:t> occurs at least twice. Remove from that string the first and the last occurrence of the letter </a:t>
            </a:r>
            <a:r>
              <a:rPr sz="1260">
                <a:solidFill>
                  <a:srgbClr val="C7254E"/>
                </a:solidFill>
                <a:latin typeface="Menlo"/>
                <a:ea typeface="Menlo"/>
                <a:cs typeface="Menlo"/>
                <a:sym typeface="Menlo"/>
              </a:rPr>
              <a:t>h</a:t>
            </a:r>
            <a:r>
              <a:t>, as well as all the characters between them. </a:t>
            </a:r>
          </a:p>
        </p:txBody>
      </p:sp>
      <p:sp>
        <p:nvSpPr>
          <p:cNvPr id="335" name="s = input()…"/>
          <p:cNvSpPr/>
          <p:nvPr/>
        </p:nvSpPr>
        <p:spPr>
          <a:xfrm>
            <a:off x="406488" y="1227480"/>
            <a:ext cx="3733624" cy="9232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 = input()</a:t>
            </a:r>
          </a:p>
          <a:p>
            <a:r>
              <a:t>s = s[:s.find('h')] + s[s.rfind('h') + 1:]</a:t>
            </a:r>
          </a:p>
          <a:p>
            <a:r>
              <a:t>print(s)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tatement…"/>
          <p:cNvSpPr/>
          <p:nvPr/>
        </p:nvSpPr>
        <p:spPr>
          <a:xfrm>
            <a:off x="383515" y="382219"/>
            <a:ext cx="8554770"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in which the letter </a:t>
            </a:r>
            <a:r>
              <a:rPr sz="1260">
                <a:solidFill>
                  <a:srgbClr val="C7254E"/>
                </a:solidFill>
                <a:latin typeface="Menlo"/>
                <a:ea typeface="Menlo"/>
                <a:cs typeface="Menlo"/>
                <a:sym typeface="Menlo"/>
              </a:rPr>
              <a:t>h</a:t>
            </a:r>
            <a:r>
              <a:t> occurs at least two times, reverse the sequence of characters enclosed between the first and last appearances. </a:t>
            </a:r>
          </a:p>
        </p:txBody>
      </p:sp>
      <p:sp>
        <p:nvSpPr>
          <p:cNvPr id="338" name="s = input()…"/>
          <p:cNvSpPr/>
          <p:nvPr/>
        </p:nvSpPr>
        <p:spPr>
          <a:xfrm>
            <a:off x="409422" y="1176680"/>
            <a:ext cx="3194356" cy="1761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 = input()</a:t>
            </a:r>
          </a:p>
          <a:p>
            <a:r>
              <a:t>a = s[:s.find('h')] </a:t>
            </a:r>
          </a:p>
          <a:p>
            <a:r>
              <a:t>b = s[s.find('h'):s.rfind('h') + 1]</a:t>
            </a:r>
          </a:p>
          <a:p>
            <a:r>
              <a:t>c = s[s.rfind('h') + 1:]</a:t>
            </a:r>
          </a:p>
          <a:p>
            <a:r>
              <a:t>s = a + b[::-1] + c</a:t>
            </a:r>
          </a:p>
          <a:p>
            <a:r>
              <a:t>print(s)</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tatement…"/>
          <p:cNvSpPr/>
          <p:nvPr/>
        </p:nvSpPr>
        <p:spPr>
          <a:xfrm>
            <a:off x="385880" y="382219"/>
            <a:ext cx="5857640"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Replace in this string all the numbers </a:t>
            </a:r>
            <a:r>
              <a:rPr sz="1260">
                <a:solidFill>
                  <a:srgbClr val="C7254E"/>
                </a:solidFill>
                <a:latin typeface="Menlo"/>
                <a:ea typeface="Menlo"/>
                <a:cs typeface="Menlo"/>
                <a:sym typeface="Menlo"/>
              </a:rPr>
              <a:t>1</a:t>
            </a:r>
            <a:r>
              <a:t> by the word </a:t>
            </a:r>
            <a:r>
              <a:rPr sz="1260">
                <a:solidFill>
                  <a:srgbClr val="C7254E"/>
                </a:solidFill>
                <a:latin typeface="Menlo"/>
                <a:ea typeface="Menlo"/>
                <a:cs typeface="Menlo"/>
                <a:sym typeface="Menlo"/>
              </a:rPr>
              <a:t>one</a:t>
            </a:r>
            <a:r>
              <a:t>. </a:t>
            </a:r>
          </a:p>
        </p:txBody>
      </p:sp>
      <p:sp>
        <p:nvSpPr>
          <p:cNvPr id="341" name="print(input().replace('1', 'one'))"/>
          <p:cNvSpPr/>
          <p:nvPr/>
        </p:nvSpPr>
        <p:spPr>
          <a:xfrm>
            <a:off x="375183" y="1138580"/>
            <a:ext cx="3135834" cy="364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print(input().replace('1', 'one'))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tatement…"/>
          <p:cNvSpPr/>
          <p:nvPr/>
        </p:nvSpPr>
        <p:spPr>
          <a:xfrm>
            <a:off x="381458" y="394919"/>
            <a:ext cx="4850484"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Remove from this string all the characters </a:t>
            </a:r>
            <a:r>
              <a:rPr sz="1260">
                <a:solidFill>
                  <a:srgbClr val="C7254E"/>
                </a:solidFill>
                <a:latin typeface="Menlo"/>
                <a:ea typeface="Menlo"/>
                <a:cs typeface="Menlo"/>
                <a:sym typeface="Menlo"/>
              </a:rPr>
              <a:t>@</a:t>
            </a:r>
            <a:r>
              <a:t>. </a:t>
            </a:r>
          </a:p>
        </p:txBody>
      </p:sp>
      <p:sp>
        <p:nvSpPr>
          <p:cNvPr id="344" name="print(input().replace('@', ''))"/>
          <p:cNvSpPr/>
          <p:nvPr/>
        </p:nvSpPr>
        <p:spPr>
          <a:xfrm>
            <a:off x="398132" y="1062380"/>
            <a:ext cx="2810536" cy="364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print(input().replace('@', ''))</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tatement…"/>
          <p:cNvSpPr/>
          <p:nvPr/>
        </p:nvSpPr>
        <p:spPr>
          <a:xfrm>
            <a:off x="365088" y="382219"/>
            <a:ext cx="8667824"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Replace every occurrence of the letter </a:t>
            </a:r>
            <a:r>
              <a:rPr sz="1260">
                <a:solidFill>
                  <a:srgbClr val="C7254E"/>
                </a:solidFill>
                <a:latin typeface="Menlo"/>
                <a:ea typeface="Menlo"/>
                <a:cs typeface="Menlo"/>
                <a:sym typeface="Menlo"/>
              </a:rPr>
              <a:t>h</a:t>
            </a:r>
            <a:r>
              <a:t> by the letter </a:t>
            </a:r>
            <a:r>
              <a:rPr sz="1260">
                <a:solidFill>
                  <a:srgbClr val="C7254E"/>
                </a:solidFill>
                <a:latin typeface="Menlo"/>
                <a:ea typeface="Menlo"/>
                <a:cs typeface="Menlo"/>
                <a:sym typeface="Menlo"/>
              </a:rPr>
              <a:t>H</a:t>
            </a:r>
            <a:r>
              <a:t>, except for the first and the last ones. </a:t>
            </a:r>
          </a:p>
        </p:txBody>
      </p:sp>
      <p:sp>
        <p:nvSpPr>
          <p:cNvPr id="347" name="s = input()…"/>
          <p:cNvSpPr/>
          <p:nvPr/>
        </p:nvSpPr>
        <p:spPr>
          <a:xfrm>
            <a:off x="384022" y="1011580"/>
            <a:ext cx="3194356" cy="1761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 = input()</a:t>
            </a:r>
          </a:p>
          <a:p>
            <a:r>
              <a:t>a = s[:s.find('h') + 1] </a:t>
            </a:r>
          </a:p>
          <a:p>
            <a:r>
              <a:t>b = s[s.find('h') + 1:s.rfind('h')]</a:t>
            </a:r>
          </a:p>
          <a:p>
            <a:r>
              <a:t>c = s[s.rfind('h'):]</a:t>
            </a:r>
          </a:p>
          <a:p>
            <a:r>
              <a:t>s = a + b.replace('h', 'H') + c</a:t>
            </a:r>
          </a:p>
          <a:p>
            <a:r>
              <a:t>print(s)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tatement…"/>
          <p:cNvSpPr/>
          <p:nvPr/>
        </p:nvSpPr>
        <p:spPr>
          <a:xfrm>
            <a:off x="375767" y="382219"/>
            <a:ext cx="6436666"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 string. Delete from it all the characters whose indices are divisible by 3. </a:t>
            </a:r>
          </a:p>
        </p:txBody>
      </p:sp>
      <p:sp>
        <p:nvSpPr>
          <p:cNvPr id="350" name="s = input()…"/>
          <p:cNvSpPr/>
          <p:nvPr/>
        </p:nvSpPr>
        <p:spPr>
          <a:xfrm>
            <a:off x="407301" y="1049680"/>
            <a:ext cx="2157198" cy="17614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s = input()</a:t>
            </a:r>
          </a:p>
          <a:p>
            <a:r>
              <a:t>t = ''</a:t>
            </a:r>
          </a:p>
          <a:p>
            <a:r>
              <a:t>for i in range(len(s)):</a:t>
            </a:r>
          </a:p>
          <a:p>
            <a:r>
              <a:t>    if i % 3 != 0:</a:t>
            </a:r>
          </a:p>
          <a:p>
            <a:r>
              <a:t>        t = t + s[i]</a:t>
            </a:r>
          </a:p>
          <a:p>
            <a:r>
              <a:t>print(t)</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While Loop"/>
          <p:cNvSpPr/>
          <p:nvPr/>
        </p:nvSpPr>
        <p:spPr>
          <a:xfrm>
            <a:off x="3112312" y="3060903"/>
            <a:ext cx="2919376" cy="7361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4400"/>
            </a:lvl1pPr>
          </a:lstStyle>
          <a:p>
            <a:r>
              <a:t>While Loop</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Screen Shot 2017-05-25 at 20.37.22.png" descr="Screen Shot 2017-05-25 at 20.37.22.png"/>
          <p:cNvPicPr>
            <a:picLocks noChangeAspect="1"/>
          </p:cNvPicPr>
          <p:nvPr/>
        </p:nvPicPr>
        <p:blipFill>
          <a:blip r:embed="rId2">
            <a:extLst/>
          </a:blip>
          <a:stretch>
            <a:fillRect/>
          </a:stretch>
        </p:blipFill>
        <p:spPr>
          <a:xfrm>
            <a:off x="330200" y="104220"/>
            <a:ext cx="8872213" cy="3753187"/>
          </a:xfrm>
          <a:prstGeom prst="rect">
            <a:avLst/>
          </a:prstGeom>
          <a:ln w="12700">
            <a:miter lim="400000"/>
          </a:ln>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Screen Shot 2017-05-25 at 20.37.29.png" descr="Screen Shot 2017-05-25 at 20.37.29.png"/>
          <p:cNvPicPr>
            <a:picLocks noChangeAspect="1"/>
          </p:cNvPicPr>
          <p:nvPr/>
        </p:nvPicPr>
        <p:blipFill>
          <a:blip r:embed="rId2">
            <a:extLst/>
          </a:blip>
          <a:stretch>
            <a:fillRect/>
          </a:stretch>
        </p:blipFill>
        <p:spPr>
          <a:xfrm>
            <a:off x="397707" y="0"/>
            <a:ext cx="8907386" cy="68580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tatement…"/>
          <p:cNvSpPr/>
          <p:nvPr/>
        </p:nvSpPr>
        <p:spPr>
          <a:xfrm>
            <a:off x="359170" y="382219"/>
            <a:ext cx="8603460" cy="13945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rPr sz="1260">
                <a:solidFill>
                  <a:srgbClr val="C7254E"/>
                </a:solidFill>
                <a:latin typeface="Menlo"/>
                <a:ea typeface="Menlo"/>
                <a:cs typeface="Menlo"/>
                <a:sym typeface="Menlo"/>
              </a:rPr>
              <a:t>N</a:t>
            </a:r>
            <a:r>
              <a:t> students take </a:t>
            </a:r>
            <a:r>
              <a:rPr sz="1260">
                <a:solidFill>
                  <a:srgbClr val="C7254E"/>
                </a:solidFill>
                <a:latin typeface="Menlo"/>
                <a:ea typeface="Menlo"/>
                <a:cs typeface="Menlo"/>
                <a:sym typeface="Menlo"/>
              </a:rPr>
              <a:t>K</a:t>
            </a:r>
            <a:r>
              <a:t> apples and distribute them among each other evenly. The remaining (the undivisible) part remains in the basket. How many apples will each single student get? How many apples will remain in the basket?</a:t>
            </a:r>
          </a:p>
          <a:p>
            <a:pPr defTabSz="457200">
              <a:defRPr sz="1400">
                <a:solidFill>
                  <a:srgbClr val="333333"/>
                </a:solidFill>
              </a:defRPr>
            </a:pPr>
            <a:endParaRPr/>
          </a:p>
          <a:p>
            <a:pPr defTabSz="457200">
              <a:defRPr sz="1400">
                <a:solidFill>
                  <a:srgbClr val="333333"/>
                </a:solidFill>
              </a:defRPr>
            </a:pPr>
            <a:r>
              <a:t>The program reads the numbers </a:t>
            </a:r>
            <a:r>
              <a:rPr sz="1260">
                <a:solidFill>
                  <a:srgbClr val="C7254E"/>
                </a:solidFill>
                <a:latin typeface="Menlo"/>
                <a:ea typeface="Menlo"/>
                <a:cs typeface="Menlo"/>
                <a:sym typeface="Menlo"/>
              </a:rPr>
              <a:t>N</a:t>
            </a:r>
            <a:r>
              <a:t> and </a:t>
            </a:r>
            <a:r>
              <a:rPr sz="1260">
                <a:solidFill>
                  <a:srgbClr val="C7254E"/>
                </a:solidFill>
                <a:latin typeface="Menlo"/>
                <a:ea typeface="Menlo"/>
                <a:cs typeface="Menlo"/>
                <a:sym typeface="Menlo"/>
              </a:rPr>
              <a:t>K</a:t>
            </a:r>
            <a:r>
              <a:t>. It should print the two answers for the questions above. </a:t>
            </a:r>
          </a:p>
        </p:txBody>
      </p:sp>
      <p:sp>
        <p:nvSpPr>
          <p:cNvPr id="147" name="n = int(input())…"/>
          <p:cNvSpPr/>
          <p:nvPr/>
        </p:nvSpPr>
        <p:spPr>
          <a:xfrm>
            <a:off x="376567" y="1862480"/>
            <a:ext cx="1558266" cy="1202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k = int(input())</a:t>
            </a:r>
          </a:p>
          <a:p>
            <a:r>
              <a:t>print(k // n)</a:t>
            </a:r>
          </a:p>
          <a:p>
            <a:r>
              <a:t>print(k % n)</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Screen Shot 2017-05-25 at 20.37.42.png" descr="Screen Shot 2017-05-25 at 20.37.42.png"/>
          <p:cNvPicPr>
            <a:picLocks noChangeAspect="1"/>
          </p:cNvPicPr>
          <p:nvPr/>
        </p:nvPicPr>
        <p:blipFill>
          <a:blip r:embed="rId2">
            <a:extLst/>
          </a:blip>
          <a:stretch>
            <a:fillRect/>
          </a:stretch>
        </p:blipFill>
        <p:spPr>
          <a:xfrm>
            <a:off x="279400" y="160685"/>
            <a:ext cx="9048202" cy="6254412"/>
          </a:xfrm>
          <a:prstGeom prst="rect">
            <a:avLst/>
          </a:prstGeom>
          <a:ln w="12700">
            <a:miter lim="400000"/>
          </a:ln>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Screen Shot 2017-05-25 at 20.37.54.png" descr="Screen Shot 2017-05-25 at 20.37.54.png"/>
          <p:cNvPicPr>
            <a:picLocks noChangeAspect="1"/>
          </p:cNvPicPr>
          <p:nvPr/>
        </p:nvPicPr>
        <p:blipFill>
          <a:blip r:embed="rId2">
            <a:extLst/>
          </a:blip>
          <a:stretch>
            <a:fillRect/>
          </a:stretch>
        </p:blipFill>
        <p:spPr>
          <a:xfrm>
            <a:off x="206269" y="0"/>
            <a:ext cx="8731461" cy="6858000"/>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 name="Screen Shot 2017-05-25 at 20.38.01.png" descr="Screen Shot 2017-05-25 at 20.38.01.png"/>
          <p:cNvPicPr>
            <a:picLocks noChangeAspect="1"/>
          </p:cNvPicPr>
          <p:nvPr/>
        </p:nvPicPr>
        <p:blipFill>
          <a:blip r:embed="rId2">
            <a:extLst/>
          </a:blip>
          <a:stretch>
            <a:fillRect/>
          </a:stretch>
        </p:blipFill>
        <p:spPr>
          <a:xfrm>
            <a:off x="241300" y="62035"/>
            <a:ext cx="8962102" cy="6338482"/>
          </a:xfrm>
          <a:prstGeom prst="rect">
            <a:avLst/>
          </a:prstGeom>
          <a:ln w="12700">
            <a:miter lim="400000"/>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Screen Shot 2017-05-25 at 20.38.15.png" descr="Screen Shot 2017-05-25 at 20.38.15.png"/>
          <p:cNvPicPr>
            <a:picLocks noChangeAspect="1"/>
          </p:cNvPicPr>
          <p:nvPr/>
        </p:nvPicPr>
        <p:blipFill>
          <a:blip r:embed="rId2">
            <a:extLst/>
          </a:blip>
          <a:stretch>
            <a:fillRect/>
          </a:stretch>
        </p:blipFill>
        <p:spPr>
          <a:xfrm>
            <a:off x="317500" y="76739"/>
            <a:ext cx="8976625" cy="5945858"/>
          </a:xfrm>
          <a:prstGeom prst="rect">
            <a:avLst/>
          </a:prstGeom>
          <a:ln w="12700">
            <a:miter lim="400000"/>
          </a:ln>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Screen Shot 2017-05-25 at 20.38.23.png" descr="Screen Shot 2017-05-25 at 20.38.23.png"/>
          <p:cNvPicPr>
            <a:picLocks noChangeAspect="1"/>
          </p:cNvPicPr>
          <p:nvPr/>
        </p:nvPicPr>
        <p:blipFill>
          <a:blip r:embed="rId2">
            <a:extLst/>
          </a:blip>
          <a:stretch>
            <a:fillRect/>
          </a:stretch>
        </p:blipFill>
        <p:spPr>
          <a:xfrm>
            <a:off x="279400" y="149933"/>
            <a:ext cx="8897757" cy="5924184"/>
          </a:xfrm>
          <a:prstGeom prst="rect">
            <a:avLst/>
          </a:prstGeom>
          <a:ln w="12700">
            <a:miter lim="400000"/>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Screen Shot 2017-05-25 at 20.38.32.png" descr="Screen Shot 2017-05-25 at 20.38.32.png"/>
          <p:cNvPicPr>
            <a:picLocks noChangeAspect="1"/>
          </p:cNvPicPr>
          <p:nvPr/>
        </p:nvPicPr>
        <p:blipFill>
          <a:blip r:embed="rId2">
            <a:extLst/>
          </a:blip>
          <a:stretch>
            <a:fillRect/>
          </a:stretch>
        </p:blipFill>
        <p:spPr>
          <a:xfrm>
            <a:off x="279400" y="-14834"/>
            <a:ext cx="9144000" cy="4665069"/>
          </a:xfrm>
          <a:prstGeom prst="rect">
            <a:avLst/>
          </a:prstGeom>
          <a:ln w="12700">
            <a:miter lim="400000"/>
          </a:ln>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Screen Shot 2017-05-25 at 20.38.41.png" descr="Screen Shot 2017-05-25 at 20.38.41.png"/>
          <p:cNvPicPr>
            <a:picLocks noChangeAspect="1"/>
          </p:cNvPicPr>
          <p:nvPr/>
        </p:nvPicPr>
        <p:blipFill>
          <a:blip r:embed="rId2">
            <a:extLst/>
          </a:blip>
          <a:stretch>
            <a:fillRect/>
          </a:stretch>
        </p:blipFill>
        <p:spPr>
          <a:xfrm>
            <a:off x="292100" y="85431"/>
            <a:ext cx="9007244" cy="6224237"/>
          </a:xfrm>
          <a:prstGeom prst="rect">
            <a:avLst/>
          </a:prstGeom>
          <a:ln w="12700">
            <a:miter lim="400000"/>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tatement…"/>
          <p:cNvSpPr/>
          <p:nvPr/>
        </p:nvSpPr>
        <p:spPr>
          <a:xfrm>
            <a:off x="365226" y="382219"/>
            <a:ext cx="8692948" cy="7849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For a given integer N, print all the squares of integer numbers where the square is less than or equal to N, in ascending order. </a:t>
            </a:r>
          </a:p>
        </p:txBody>
      </p:sp>
      <p:sp>
        <p:nvSpPr>
          <p:cNvPr id="373" name="n = int(input())…"/>
          <p:cNvSpPr/>
          <p:nvPr/>
        </p:nvSpPr>
        <p:spPr>
          <a:xfrm>
            <a:off x="413880" y="1265580"/>
            <a:ext cx="1813840"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i = 1</a:t>
            </a:r>
          </a:p>
          <a:p>
            <a:r>
              <a:t>while i ** 2 &lt;= n:</a:t>
            </a:r>
          </a:p>
          <a:p>
            <a:r>
              <a:t>    print(i ** 2)</a:t>
            </a:r>
          </a:p>
          <a:p>
            <a:r>
              <a:t>    i += 1</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tatement…"/>
          <p:cNvSpPr/>
          <p:nvPr/>
        </p:nvSpPr>
        <p:spPr>
          <a:xfrm>
            <a:off x="383311" y="382219"/>
            <a:ext cx="6446978" cy="5817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Given an integer not less than 2. Print its smallest integer divisor greater than 1. </a:t>
            </a:r>
          </a:p>
        </p:txBody>
      </p:sp>
      <p:sp>
        <p:nvSpPr>
          <p:cNvPr id="376" name="n = int(input())…"/>
          <p:cNvSpPr/>
          <p:nvPr/>
        </p:nvSpPr>
        <p:spPr>
          <a:xfrm>
            <a:off x="380923" y="1036980"/>
            <a:ext cx="1803554" cy="1482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i = 2</a:t>
            </a:r>
          </a:p>
          <a:p>
            <a:r>
              <a:t>while n % i != 0:</a:t>
            </a:r>
          </a:p>
          <a:p>
            <a:r>
              <a:t>    i += 1</a:t>
            </a:r>
          </a:p>
          <a:p>
            <a:r>
              <a:t>print(i)</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tatement…"/>
          <p:cNvSpPr/>
          <p:nvPr/>
        </p:nvSpPr>
        <p:spPr>
          <a:xfrm>
            <a:off x="376819" y="382219"/>
            <a:ext cx="8556483" cy="1242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333333"/>
                </a:solidFill>
                <a:latin typeface="Helvetica Neue Medium"/>
                <a:ea typeface="Helvetica Neue Medium"/>
                <a:cs typeface="Helvetica Neue Medium"/>
                <a:sym typeface="Helvetica Neue Medium"/>
              </a:defRPr>
            </a:pPr>
            <a:r>
              <a:t>Statement</a:t>
            </a:r>
          </a:p>
          <a:p>
            <a:pPr defTabSz="457200">
              <a:defRPr sz="1400">
                <a:solidFill>
                  <a:srgbClr val="333333"/>
                </a:solidFill>
              </a:defRPr>
            </a:pPr>
            <a:r>
              <a:t>For a given integer </a:t>
            </a:r>
            <a:r>
              <a:rPr b="1"/>
              <a:t>N</a:t>
            </a:r>
            <a:r>
              <a:t>, find the greatest integer </a:t>
            </a:r>
            <a:r>
              <a:rPr b="1"/>
              <a:t>x</a:t>
            </a:r>
            <a:r>
              <a:t> where</a:t>
            </a:r>
            <a:r>
              <a:rPr sz="1679"/>
              <a:t> </a:t>
            </a:r>
            <a:r>
              <a:t>2</a:t>
            </a:r>
            <a:r>
              <a:rPr sz="1500" baseline="31999"/>
              <a:t>x</a:t>
            </a:r>
            <a:r>
              <a:rPr sz="1679"/>
              <a:t> </a:t>
            </a:r>
            <a:r>
              <a:t>is less than or equal to </a:t>
            </a:r>
            <a:r>
              <a:rPr b="1"/>
              <a:t>N</a:t>
            </a:r>
            <a:r>
              <a:t>. Print the exponent value and the result of the expression 2</a:t>
            </a:r>
            <a:r>
              <a:rPr baseline="31999"/>
              <a:t>x</a:t>
            </a:r>
            <a:r>
              <a:t>.</a:t>
            </a:r>
            <a:endParaRPr sz="1679"/>
          </a:p>
          <a:p>
            <a:pPr defTabSz="457200">
              <a:defRPr sz="1400">
                <a:solidFill>
                  <a:srgbClr val="333333"/>
                </a:solidFill>
              </a:defRPr>
            </a:pPr>
            <a:endParaRPr sz="1679"/>
          </a:p>
          <a:p>
            <a:pPr defTabSz="457200">
              <a:defRPr sz="1400">
                <a:solidFill>
                  <a:srgbClr val="333333"/>
                </a:solidFill>
              </a:defRPr>
            </a:pPr>
            <a:r>
              <a:t>Don't use the operation </a:t>
            </a:r>
            <a:r>
              <a:rPr sz="1260">
                <a:solidFill>
                  <a:srgbClr val="C7254E"/>
                </a:solidFill>
                <a:latin typeface="Menlo"/>
                <a:ea typeface="Menlo"/>
                <a:cs typeface="Menlo"/>
                <a:sym typeface="Menlo"/>
              </a:rPr>
              <a:t>**</a:t>
            </a:r>
            <a:r>
              <a:t>.</a:t>
            </a:r>
          </a:p>
        </p:txBody>
      </p:sp>
      <p:sp>
        <p:nvSpPr>
          <p:cNvPr id="379" name="n = int(input())…"/>
          <p:cNvSpPr/>
          <p:nvPr/>
        </p:nvSpPr>
        <p:spPr>
          <a:xfrm>
            <a:off x="437095" y="1710080"/>
            <a:ext cx="3621610" cy="2040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n = int(input())</a:t>
            </a:r>
          </a:p>
          <a:p>
            <a:r>
              <a:t>two_in_power = 2</a:t>
            </a:r>
          </a:p>
          <a:p>
            <a:r>
              <a:t>power = 1</a:t>
            </a:r>
          </a:p>
          <a:p>
            <a:r>
              <a:t>while two_in_power &lt;= n:</a:t>
            </a:r>
          </a:p>
          <a:p>
            <a:r>
              <a:t>    two_in_power *= 2</a:t>
            </a:r>
          </a:p>
          <a:p>
            <a:r>
              <a:t>    power += 1</a:t>
            </a:r>
          </a:p>
          <a:p>
            <a:r>
              <a:t>print(power - 1, two_in_power // 2)</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10058</Words>
  <Application>Microsoft Office PowerPoint</Application>
  <PresentationFormat>On-screen Show (4:3)</PresentationFormat>
  <Paragraphs>1118</Paragraphs>
  <Slides>214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214</vt:i4>
      </vt:variant>
    </vt:vector>
  </HeadingPairs>
  <TitlesOfParts>
    <vt:vector size="219" baseType="lpstr">
      <vt:lpstr>Helvetica Neue</vt:lpstr>
      <vt:lpstr>Helvetica Neue Medium</vt:lpstr>
      <vt:lpstr>Menlo</vt:lpstr>
      <vt:lpstr>STIXGeneral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Mike Atkinson</cp:lastModifiedBy>
  <cp:revision>1</cp:revision>
  <dcterms:modified xsi:type="dcterms:W3CDTF">2017-07-06T11:06:32Z</dcterms:modified>
</cp:coreProperties>
</file>